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46"/>
  </p:notesMasterIdLst>
  <p:sldIdLst>
    <p:sldId id="256" r:id="rId2"/>
    <p:sldId id="259" r:id="rId3"/>
    <p:sldId id="260" r:id="rId4"/>
    <p:sldId id="262" r:id="rId5"/>
    <p:sldId id="263" r:id="rId6"/>
    <p:sldId id="265" r:id="rId7"/>
    <p:sldId id="266" r:id="rId8"/>
    <p:sldId id="315" r:id="rId9"/>
    <p:sldId id="295" r:id="rId10"/>
    <p:sldId id="267" r:id="rId11"/>
    <p:sldId id="268" r:id="rId12"/>
    <p:sldId id="308" r:id="rId13"/>
    <p:sldId id="313" r:id="rId14"/>
    <p:sldId id="296" r:id="rId15"/>
    <p:sldId id="272" r:id="rId16"/>
    <p:sldId id="274" r:id="rId17"/>
    <p:sldId id="275" r:id="rId18"/>
    <p:sldId id="276" r:id="rId19"/>
    <p:sldId id="279" r:id="rId20"/>
    <p:sldId id="283" r:id="rId21"/>
    <p:sldId id="281" r:id="rId22"/>
    <p:sldId id="290" r:id="rId23"/>
    <p:sldId id="284" r:id="rId24"/>
    <p:sldId id="285" r:id="rId25"/>
    <p:sldId id="350" r:id="rId26"/>
    <p:sldId id="293" r:id="rId27"/>
    <p:sldId id="298" r:id="rId28"/>
    <p:sldId id="318" r:id="rId29"/>
    <p:sldId id="338" r:id="rId30"/>
    <p:sldId id="299" r:id="rId31"/>
    <p:sldId id="300" r:id="rId32"/>
    <p:sldId id="325" r:id="rId33"/>
    <p:sldId id="339" r:id="rId34"/>
    <p:sldId id="340" r:id="rId35"/>
    <p:sldId id="343" r:id="rId36"/>
    <p:sldId id="320" r:id="rId37"/>
    <p:sldId id="311" r:id="rId38"/>
    <p:sldId id="314" r:id="rId39"/>
    <p:sldId id="344" r:id="rId40"/>
    <p:sldId id="345" r:id="rId41"/>
    <p:sldId id="346" r:id="rId42"/>
    <p:sldId id="347" r:id="rId43"/>
    <p:sldId id="348" r:id="rId44"/>
    <p:sldId id="349" r:id="rId45"/>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7F5D893-15E3-5B4D-A4BB-CB4D949D38BA}">
          <p14:sldIdLst>
            <p14:sldId id="256"/>
            <p14:sldId id="259"/>
            <p14:sldId id="260"/>
            <p14:sldId id="262"/>
            <p14:sldId id="263"/>
            <p14:sldId id="265"/>
            <p14:sldId id="266"/>
            <p14:sldId id="315"/>
            <p14:sldId id="295"/>
            <p14:sldId id="267"/>
            <p14:sldId id="268"/>
            <p14:sldId id="308"/>
            <p14:sldId id="313"/>
            <p14:sldId id="296"/>
            <p14:sldId id="272"/>
            <p14:sldId id="274"/>
            <p14:sldId id="275"/>
            <p14:sldId id="276"/>
            <p14:sldId id="279"/>
            <p14:sldId id="283"/>
            <p14:sldId id="281"/>
            <p14:sldId id="290"/>
            <p14:sldId id="284"/>
            <p14:sldId id="285"/>
            <p14:sldId id="350"/>
            <p14:sldId id="293"/>
            <p14:sldId id="298"/>
            <p14:sldId id="318"/>
            <p14:sldId id="338"/>
            <p14:sldId id="299"/>
            <p14:sldId id="300"/>
            <p14:sldId id="325"/>
            <p14:sldId id="339"/>
            <p14:sldId id="340"/>
            <p14:sldId id="343"/>
            <p14:sldId id="320"/>
            <p14:sldId id="311"/>
            <p14:sldId id="314"/>
            <p14:sldId id="344"/>
            <p14:sldId id="345"/>
            <p14:sldId id="346"/>
            <p14:sldId id="347"/>
            <p14:sldId id="348"/>
            <p14:sldId id="3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719C"/>
    <a:srgbClr val="EF7D1D"/>
    <a:srgbClr val="C14026"/>
    <a:srgbClr val="025249"/>
    <a:srgbClr val="D4EBE9"/>
    <a:srgbClr val="5AB88F"/>
    <a:srgbClr val="57A2C5"/>
    <a:srgbClr val="E99866"/>
    <a:srgbClr val="3654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43"/>
    <p:restoredTop sz="83238"/>
  </p:normalViewPr>
  <p:slideViewPr>
    <p:cSldViewPr snapToGrid="0" snapToObjects="1">
      <p:cViewPr>
        <p:scale>
          <a:sx n="125" d="100"/>
          <a:sy n="125" d="100"/>
        </p:scale>
        <p:origin x="1368"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15.06.16</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14</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1889359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778499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264108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24</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47625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Sehen wir uns zunächst an, wie dieses Problem in einer „klassischen“ Architektur gelöst werden könnte. Üblicherweise würden die „abgeleiteten“ Komponenten ein oder mehrere </a:t>
            </a:r>
            <a:r>
              <a:rPr lang="de-DE" baseline="0" dirty="0" err="1" smtClean="0"/>
              <a:t>Listener</a:t>
            </a:r>
            <a:r>
              <a:rPr lang="de-DE" baseline="0" dirty="0" smtClean="0"/>
              <a:t> auf dem Eingabefeld registrieren, dort auf Änderungen horchen und sich bei Bedarf aktualisieren.</a:t>
            </a:r>
          </a:p>
          <a:p>
            <a:endParaRPr lang="de-DE" baseline="0" dirty="0" smtClean="0"/>
          </a:p>
          <a:p>
            <a:r>
              <a:rPr lang="de-DE" baseline="0" dirty="0" smtClean="0"/>
              <a:t>Dieses Szenario kann natürlich beliebig kompliziert werden, </a:t>
            </a:r>
            <a:r>
              <a:rPr lang="de-DE" baseline="0" dirty="0" err="1" smtClean="0"/>
              <a:t>zb</a:t>
            </a:r>
            <a:r>
              <a:rPr lang="de-DE" baseline="0" dirty="0" smtClean="0"/>
              <a:t> wenn wir mehrere Eingabefelder hätten, auf denen  wir horchen müssen. Auch ist unter Umständen nicht klar, in welcher Reihenfolge die </a:t>
            </a:r>
            <a:r>
              <a:rPr lang="de-DE" baseline="0" dirty="0" err="1" smtClean="0"/>
              <a:t>Listener</a:t>
            </a:r>
            <a:r>
              <a:rPr lang="de-DE" baseline="0" dirty="0" smtClean="0"/>
              <a:t> abgearbeitet werden, und welche Seiteneffekte durch deren Verarbeitung entstehen (z.B. ganzes „Feuerwerk“ von Events, Events lösen sich gegenseitig aus </a:t>
            </a:r>
            <a:r>
              <a:rPr lang="de-DE" baseline="0" dirty="0" err="1" smtClean="0"/>
              <a:t>etc</a:t>
            </a:r>
            <a:r>
              <a:rPr lang="de-DE" baseline="0" dirty="0" smtClean="0"/>
              <a:t>)</a:t>
            </a:r>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244642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520886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err="1" smtClean="0"/>
              <a:t>React</a:t>
            </a:r>
            <a:r>
              <a:rPr lang="de-DE" dirty="0" smtClean="0"/>
              <a:t> wurde</a:t>
            </a:r>
            <a:r>
              <a:rPr lang="de-DE" baseline="0" dirty="0" smtClean="0"/>
              <a:t> ursprünglich intern von Facebook entwickelt und eingesetzt, ist aber vor </a:t>
            </a:r>
            <a:r>
              <a:rPr lang="de-DE" baseline="0" dirty="0" err="1" smtClean="0"/>
              <a:t>ca</a:t>
            </a:r>
            <a:r>
              <a:rPr lang="de-DE" baseline="0" dirty="0" smtClean="0"/>
              <a:t> zwei Jahren von Facebook auf </a:t>
            </a:r>
            <a:r>
              <a:rPr lang="de-DE" baseline="0" dirty="0" err="1" smtClean="0"/>
              <a:t>GitHub</a:t>
            </a:r>
            <a:r>
              <a:rPr lang="de-DE" baseline="0" dirty="0" smtClean="0"/>
              <a:t> als Open-Source-Lösung für die allgemeine Verwendung zur Verfügung gestellt worden. </a:t>
            </a:r>
            <a:endParaRPr lang="de-DE" dirty="0" smtClean="0"/>
          </a:p>
        </p:txBody>
      </p:sp>
      <p:sp>
        <p:nvSpPr>
          <p:cNvPr id="4" name="Foliennummernplatzhalter 3"/>
          <p:cNvSpPr>
            <a:spLocks noGrp="1"/>
          </p:cNvSpPr>
          <p:nvPr>
            <p:ph type="sldNum" sz="quarter" idx="10"/>
          </p:nvPr>
        </p:nvSpPr>
        <p:spPr/>
        <p:txBody>
          <a:bodyPr/>
          <a:lstStyle/>
          <a:p>
            <a:fld id="{3C67E9B5-BB04-A741-9555-7CF01DDDA8C6}" type="slidenum">
              <a:rPr lang="de-DE" smtClean="0"/>
              <a:t>5</a:t>
            </a:fld>
            <a:endParaRPr lang="de-DE"/>
          </a:p>
        </p:txBody>
      </p:sp>
    </p:spTree>
    <p:extLst>
      <p:ext uri="{BB962C8B-B14F-4D97-AF65-F5344CB8AC3E}">
        <p14:creationId xmlns:p14="http://schemas.microsoft.com/office/powerpoint/2010/main" val="1904253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Die aktuelle</a:t>
            </a:r>
            <a:r>
              <a:rPr lang="de-DE" baseline="0" dirty="0" smtClean="0"/>
              <a:t> Version von </a:t>
            </a:r>
            <a:r>
              <a:rPr lang="de-DE" baseline="0" dirty="0" err="1" smtClean="0"/>
              <a:t>React</a:t>
            </a:r>
            <a:r>
              <a:rPr lang="de-DE" baseline="0" dirty="0" smtClean="0"/>
              <a:t> ist 15.0, die erst vor wenigen Tagen </a:t>
            </a:r>
            <a:r>
              <a:rPr lang="de-DE" baseline="0" dirty="0" err="1" smtClean="0"/>
              <a:t>releast</a:t>
            </a:r>
            <a:r>
              <a:rPr lang="de-DE" baseline="0" dirty="0" smtClean="0"/>
              <a:t> wurde. Die Version ist insofern überraschend, als das die vorherige Version 0.14 war – ein ganz schön großer Sprung also. Es gab immer wieder die Frage nach einer “1.0“ Version von </a:t>
            </a:r>
            <a:r>
              <a:rPr lang="de-DE" baseline="0" dirty="0" err="1" smtClean="0"/>
              <a:t>React</a:t>
            </a:r>
            <a:r>
              <a:rPr lang="de-DE" baseline="0" dirty="0" smtClean="0"/>
              <a:t>, also Indikator für Stabilität etc. Dabei waren schon die vergangenen „Minor-Versionen“ sehr stabil, es gab </a:t>
            </a:r>
            <a:r>
              <a:rPr lang="de-DE" baseline="0" dirty="0" err="1" smtClean="0"/>
              <a:t>Bugfixes</a:t>
            </a:r>
            <a:r>
              <a:rPr lang="de-DE" baseline="0" dirty="0" smtClean="0"/>
              <a:t>, Migrationspfade bei inkompatiblen Änderungen etc. Diese Stabilität spiegelt sich nun auch in dem neuen Versionsschema wieder.</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657903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 </a:t>
            </a:r>
            <a:r>
              <a:rPr lang="de-DE" dirty="0" err="1" smtClean="0"/>
              <a:t>React</a:t>
            </a:r>
            <a:r>
              <a:rPr lang="de-DE" dirty="0" smtClean="0"/>
              <a:t> handelt es sich</a:t>
            </a:r>
            <a:r>
              <a:rPr lang="de-DE" baseline="0" dirty="0" smtClean="0"/>
              <a:t> - im Gegensatz </a:t>
            </a:r>
            <a:r>
              <a:rPr lang="de-DE" baseline="0" dirty="0" err="1" smtClean="0"/>
              <a:t>z.B</a:t>
            </a:r>
            <a:r>
              <a:rPr lang="de-DE" baseline="0" dirty="0" smtClean="0"/>
              <a:t> zu Angular 1.x - um ein reines View-Framework, man spricht auch davon dass </a:t>
            </a:r>
            <a:r>
              <a:rPr lang="de-DE" baseline="0" dirty="0" err="1" smtClean="0"/>
              <a:t>React</a:t>
            </a:r>
            <a:r>
              <a:rPr lang="de-DE" baseline="0" dirty="0" smtClean="0"/>
              <a:t> das „V“ in „MVC“ sei. Je nach MVC-Definition kann man auch sagen, dass </a:t>
            </a:r>
            <a:r>
              <a:rPr lang="de-DE" baseline="0" dirty="0" err="1" smtClean="0"/>
              <a:t>React</a:t>
            </a:r>
            <a:r>
              <a:rPr lang="de-DE" baseline="0" dirty="0" smtClean="0"/>
              <a:t> das V+C in MVC ist. Aussagen, wie ihr Eure </a:t>
            </a:r>
            <a:r>
              <a:rPr lang="de-DE" baseline="0" dirty="0" err="1" smtClean="0"/>
              <a:t>Anwednung</a:t>
            </a:r>
            <a:r>
              <a:rPr lang="de-DE" baseline="0" dirty="0" smtClean="0"/>
              <a:t> über die View-Schicht hinaus bauen sollt, macht </a:t>
            </a:r>
            <a:r>
              <a:rPr lang="de-DE" baseline="0" dirty="0" err="1" smtClean="0"/>
              <a:t>React</a:t>
            </a:r>
            <a:r>
              <a:rPr lang="de-DE" baseline="0" dirty="0" smtClean="0"/>
              <a:t> nicht. Ihr könnt (oder müsst oder dürft) Euch selber überlegen, wie ihr </a:t>
            </a:r>
            <a:r>
              <a:rPr lang="de-DE" baseline="0" dirty="0" err="1" smtClean="0"/>
              <a:t>ggf</a:t>
            </a:r>
            <a:r>
              <a:rPr lang="de-DE" baseline="0" dirty="0" smtClean="0"/>
              <a:t> eine Model-Schicht implementiert, wie ihr mit dem Server </a:t>
            </a:r>
            <a:r>
              <a:rPr lang="de-DE" baseline="0" dirty="0" err="1" smtClean="0"/>
              <a:t>kommunziert</a:t>
            </a:r>
            <a:r>
              <a:rPr lang="de-DE" baseline="0" dirty="0" smtClean="0"/>
              <a:t>, wie ihr Services baut etc. </a:t>
            </a:r>
            <a:r>
              <a:rPr lang="de-DE" baseline="0" dirty="0" err="1" smtClean="0"/>
              <a:t>React</a:t>
            </a:r>
            <a:r>
              <a:rPr lang="de-DE" baseline="0" dirty="0" smtClean="0"/>
              <a:t> lässt euch an der Stelle sehr viele Freiheiten. Ob das für Euch und Euer Projekt gut oder schlecht ist müsst ihr selber entscheiden.</a:t>
            </a:r>
          </a:p>
          <a:p>
            <a:endParaRPr lang="de-DE" baseline="0" dirty="0" smtClean="0"/>
          </a:p>
          <a:p>
            <a:r>
              <a:rPr lang="de-DE" baseline="0" dirty="0" smtClean="0"/>
              <a:t>Ein Vorteil hat das allerdings: </a:t>
            </a:r>
            <a:r>
              <a:rPr lang="de-DE" baseline="0" dirty="0" err="1" smtClean="0"/>
              <a:t>React</a:t>
            </a:r>
            <a:r>
              <a:rPr lang="de-DE" baseline="0" dirty="0" smtClean="0"/>
              <a:t> ist minimal invasiv und lässt sich sehr leicht in bestehende Anwendungen integrieren. Es ist zum Beispiel überhaupt kein Problem auf der gleichen Website </a:t>
            </a:r>
            <a:r>
              <a:rPr lang="de-DE" baseline="0" dirty="0" err="1" smtClean="0"/>
              <a:t>React</a:t>
            </a:r>
            <a:r>
              <a:rPr lang="de-DE" baseline="0" dirty="0" smtClean="0"/>
              <a:t> und </a:t>
            </a:r>
            <a:r>
              <a:rPr lang="de-DE" baseline="0" dirty="0" err="1" smtClean="0"/>
              <a:t>jQuery</a:t>
            </a:r>
            <a:r>
              <a:rPr lang="de-DE" baseline="0" dirty="0" smtClean="0"/>
              <a:t> zu verwenden. Man kann dadurch auch </a:t>
            </a:r>
            <a:r>
              <a:rPr lang="de-DE" baseline="0" dirty="0" err="1" smtClean="0"/>
              <a:t>hervoragend</a:t>
            </a:r>
            <a:r>
              <a:rPr lang="de-DE" baseline="0" dirty="0" smtClean="0"/>
              <a:t> bestehende Anwendungen Schritt-für-Schritt auf </a:t>
            </a:r>
            <a:r>
              <a:rPr lang="de-DE" baseline="0" dirty="0" err="1" smtClean="0"/>
              <a:t>React</a:t>
            </a:r>
            <a:r>
              <a:rPr lang="de-DE" baseline="0" dirty="0" smtClean="0"/>
              <a:t> migrieren.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2015518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Und</a:t>
            </a:r>
            <a:r>
              <a:rPr lang="de-DE" baseline="0" dirty="0" smtClean="0"/>
              <a:t> noch ein Hinweis vorweg: </a:t>
            </a:r>
            <a:r>
              <a:rPr lang="de-DE" dirty="0" smtClean="0"/>
              <a:t>typischerweise</a:t>
            </a:r>
            <a:r>
              <a:rPr lang="de-DE" baseline="0" dirty="0" smtClean="0"/>
              <a:t> verwenden </a:t>
            </a:r>
            <a:r>
              <a:rPr lang="de-DE" baseline="0" dirty="0" err="1" smtClean="0"/>
              <a:t>React</a:t>
            </a:r>
            <a:r>
              <a:rPr lang="de-DE" baseline="0" dirty="0" smtClean="0"/>
              <a:t>-Anwendungen ES6 und -7 Features, wenn gleich diese optional sind. Es gibt aber auch z.B. </a:t>
            </a:r>
            <a:r>
              <a:rPr lang="de-DE" baseline="0" dirty="0" err="1" smtClean="0"/>
              <a:t>Defintionsdateien</a:t>
            </a:r>
            <a:r>
              <a:rPr lang="de-DE" baseline="0" dirty="0" smtClean="0"/>
              <a:t> für </a:t>
            </a:r>
            <a:r>
              <a:rPr lang="de-DE" baseline="0" dirty="0" err="1" smtClean="0"/>
              <a:t>TypeScript</a:t>
            </a:r>
            <a:r>
              <a:rPr lang="de-DE" baseline="0" dirty="0" smtClean="0"/>
              <a:t>. Das bedeutet insbesondere, dass ihr – wenn ihr denn </a:t>
            </a:r>
            <a:r>
              <a:rPr lang="de-DE" baseline="0" dirty="0" err="1" smtClean="0"/>
              <a:t>React</a:t>
            </a:r>
            <a:r>
              <a:rPr lang="de-DE" baseline="0" dirty="0" smtClean="0"/>
              <a:t> einsetzt – um den Einsatz eines Compilers nicht herumkommt.</a:t>
            </a:r>
          </a:p>
          <a:p>
            <a:endParaRPr lang="de-DE" baseline="0" dirty="0" smtClean="0"/>
          </a:p>
          <a:p>
            <a:r>
              <a:rPr lang="de-DE" baseline="0" dirty="0" smtClean="0">
                <a:solidFill>
                  <a:srgbClr val="FF0000"/>
                </a:solidFill>
              </a:rPr>
              <a:t>STREICHKANDIDAT</a:t>
            </a:r>
            <a:endParaRPr lang="de-DE" dirty="0">
              <a:solidFill>
                <a:srgbClr val="FF0000"/>
              </a:solidFill>
            </a:endParaRPr>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1501170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nun in </a:t>
            </a:r>
            <a:r>
              <a:rPr lang="de-DE" dirty="0" err="1" smtClean="0"/>
              <a:t>React</a:t>
            </a:r>
            <a:r>
              <a:rPr lang="de-DE" dirty="0" smtClean="0"/>
              <a:t> „einsteigen“ möchte ich Euch gerne eine „Anwendung“ zeigen, die in </a:t>
            </a:r>
            <a:r>
              <a:rPr lang="de-DE" dirty="0" err="1" smtClean="0"/>
              <a:t>React</a:t>
            </a:r>
            <a:r>
              <a:rPr lang="de-DE" dirty="0" smtClean="0"/>
              <a:t> implementiert ist. Auf</a:t>
            </a:r>
            <a:r>
              <a:rPr lang="de-DE" baseline="0" dirty="0" smtClean="0"/>
              <a:t> Teile dieser Anwendung werden wir im Folgenden immer wieder zurückkommen. Wenn ihr Euch den Source-Code ansehen wollt - den ich im folgenden nur in Ausschnitten zeige - könnt, ihr den unter der oben genannten URL auf </a:t>
            </a:r>
            <a:r>
              <a:rPr lang="de-DE" baseline="0" dirty="0" err="1" smtClean="0"/>
              <a:t>GitHub</a:t>
            </a:r>
            <a:r>
              <a:rPr lang="de-DE" baseline="0" dirty="0" smtClean="0"/>
              <a:t> finden.</a:t>
            </a:r>
          </a:p>
          <a:p>
            <a:endParaRPr lang="de-DE" baseline="0" dirty="0" smtClean="0"/>
          </a:p>
          <a:p>
            <a:r>
              <a:rPr lang="de-DE" baseline="0" dirty="0" smtClean="0"/>
              <a:t>BEIM ZEIGEN NUR DAS PASSWORT FELD ZEIGEN</a:t>
            </a:r>
          </a:p>
        </p:txBody>
      </p:sp>
      <p:sp>
        <p:nvSpPr>
          <p:cNvPr id="4" name="Foliennummernplatzhalter 3"/>
          <p:cNvSpPr>
            <a:spLocks noGrp="1"/>
          </p:cNvSpPr>
          <p:nvPr>
            <p:ph type="sldNum" sz="quarter" idx="10"/>
          </p:nvPr>
        </p:nvSpPr>
        <p:spPr/>
        <p:txBody>
          <a:bodyPr/>
          <a:lstStyle/>
          <a:p>
            <a:fld id="{3C67E9B5-BB04-A741-9555-7CF01DDDA8C6}" type="slidenum">
              <a:rPr lang="de-DE" smtClean="0"/>
              <a:t>9</a:t>
            </a:fld>
            <a:endParaRPr lang="de-DE"/>
          </a:p>
        </p:txBody>
      </p:sp>
    </p:spTree>
    <p:extLst>
      <p:ext uri="{BB962C8B-B14F-4D97-AF65-F5344CB8AC3E}">
        <p14:creationId xmlns:p14="http://schemas.microsoft.com/office/powerpoint/2010/main" val="404448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945917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6/15/16</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7" Type="http://schemas.openxmlformats.org/officeDocument/2006/relationships/image" Target="../media/image21.emf"/><Relationship Id="rId8" Type="http://schemas.openxmlformats.org/officeDocument/2006/relationships/image" Target="../media/image22.png"/><Relationship Id="rId9" Type="http://schemas.openxmlformats.org/officeDocument/2006/relationships/image" Target="../media/image23.emf"/><Relationship Id="rId10" Type="http://schemas.openxmlformats.org/officeDocument/2006/relationships/image" Target="../media/image24.png"/><Relationship Id="rId11" Type="http://schemas.openxmlformats.org/officeDocument/2006/relationships/image" Target="../media/image25.emf"/><Relationship Id="rId1" Type="http://schemas.openxmlformats.org/officeDocument/2006/relationships/slideLayout" Target="../slideLayouts/slideLayout1.xml"/><Relationship Id="rId2" Type="http://schemas.openxmlformats.org/officeDocument/2006/relationships/image" Target="../media/image16.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lstStyle/>
          <a:p>
            <a:r>
              <a:rPr lang="de-DE" spc="80" dirty="0" smtClean="0">
                <a:solidFill>
                  <a:srgbClr val="D4EBE9"/>
                </a:solidFill>
              </a:rPr>
              <a:t>Oliver Zeigermann &amp; Nils Hartmann   |   </a:t>
            </a:r>
            <a:r>
              <a:rPr lang="de-DE" spc="80" dirty="0" err="1" smtClean="0">
                <a:solidFill>
                  <a:srgbClr val="D4EBE9"/>
                </a:solidFill>
              </a:rPr>
              <a:t>EnterJS</a:t>
            </a:r>
            <a:r>
              <a:rPr lang="de-DE" spc="80" dirty="0" smtClean="0">
                <a:solidFill>
                  <a:srgbClr val="D4EBE9"/>
                </a:solidFill>
              </a:rPr>
              <a:t> |   Juni 2016    </a:t>
            </a:r>
            <a:endParaRPr lang="de-DE" spc="80" dirty="0">
              <a:solidFill>
                <a:srgbClr val="D4EBE9"/>
              </a:solidFill>
            </a:endParaRPr>
          </a:p>
        </p:txBody>
      </p:sp>
      <p:grpSp>
        <p:nvGrpSpPr>
          <p:cNvPr id="6" name="Gruppierung 5"/>
          <p:cNvGrpSpPr/>
          <p:nvPr/>
        </p:nvGrpSpPr>
        <p:grpSpPr>
          <a:xfrm>
            <a:off x="1221049" y="1178398"/>
            <a:ext cx="7463903" cy="3542380"/>
            <a:chOff x="1726796" y="1178398"/>
            <a:chExt cx="7463903" cy="3542380"/>
          </a:xfrm>
        </p:grpSpPr>
        <p:sp>
          <p:nvSpPr>
            <p:cNvPr id="3" name="Rechteck 2"/>
            <p:cNvSpPr/>
            <p:nvPr/>
          </p:nvSpPr>
          <p:spPr>
            <a:xfrm>
              <a:off x="1726796"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sp>
          <p:nvSpPr>
            <p:cNvPr id="2" name="Textfeld 1"/>
            <p:cNvSpPr txBox="1"/>
            <p:nvPr/>
          </p:nvSpPr>
          <p:spPr>
            <a:xfrm>
              <a:off x="1854200" y="1178398"/>
              <a:ext cx="4410182" cy="923330"/>
            </a:xfrm>
            <a:prstGeom prst="rect">
              <a:avLst/>
            </a:prstGeom>
            <a:noFill/>
          </p:spPr>
          <p:txBody>
            <a:bodyPr wrap="none" rtlCol="0">
              <a:spAutoFit/>
            </a:bodyPr>
            <a:lstStyle/>
            <a:p>
              <a:r>
                <a:rPr lang="de-DE" sz="5400" b="1" dirty="0" smtClean="0">
                  <a:solidFill>
                    <a:srgbClr val="EF7D1D"/>
                  </a:solidFill>
                  <a:latin typeface="Montserrat" charset="0"/>
                  <a:ea typeface="Montserrat" charset="0"/>
                  <a:cs typeface="Montserrat" charset="0"/>
                </a:rPr>
                <a:t>EINSTIEG IN</a:t>
              </a:r>
              <a:endParaRPr lang="de-DE" sz="5400" b="1" dirty="0">
                <a:solidFill>
                  <a:srgbClr val="EF7D1D"/>
                </a:solidFill>
                <a:latin typeface="Montserrat" charset="0"/>
                <a:ea typeface="Montserrat" charset="0"/>
                <a:cs typeface="Montserrat" charset="0"/>
              </a:endParaRPr>
            </a:p>
          </p:txBody>
        </p:sp>
      </p:grpSp>
      <p:pic>
        <p:nvPicPr>
          <p:cNvPr id="5" name="Bild 4"/>
          <p:cNvPicPr>
            <a:picLocks noChangeAspect="1"/>
          </p:cNvPicPr>
          <p:nvPr/>
        </p:nvPicPr>
        <p:blipFill>
          <a:blip r:embed="rId3"/>
          <a:stretch>
            <a:fillRect/>
          </a:stretch>
        </p:blipFill>
        <p:spPr>
          <a:xfrm rot="19697811">
            <a:off x="6510406" y="952458"/>
            <a:ext cx="1545737" cy="1375211"/>
          </a:xfrm>
          <a:prstGeom prst="rect">
            <a:avLst/>
          </a:prstGeom>
        </p:spPr>
      </p:pic>
      <p:sp>
        <p:nvSpPr>
          <p:cNvPr id="7" name="Rechteck 6"/>
          <p:cNvSpPr/>
          <p:nvPr/>
        </p:nvSpPr>
        <p:spPr>
          <a:xfrm>
            <a:off x="1368773" y="4189214"/>
            <a:ext cx="3986348" cy="369332"/>
          </a:xfrm>
          <a:prstGeom prst="rect">
            <a:avLst/>
          </a:prstGeom>
        </p:spPr>
        <p:txBody>
          <a:bodyPr wrap="none">
            <a:spAutoFit/>
          </a:bodyPr>
          <a:lstStyle/>
          <a:p>
            <a:r>
              <a:rPr lang="de-DE" b="1" spc="80" dirty="0">
                <a:solidFill>
                  <a:srgbClr val="025249"/>
                </a:solidFill>
                <a:latin typeface="Source Sans Pro Semibold" charset="0"/>
                <a:ea typeface="Source Sans Pro Semibold" charset="0"/>
                <a:cs typeface="Source Sans Pro Semibold" charset="0"/>
              </a:rPr>
              <a:t>http</a:t>
            </a:r>
            <a:r>
              <a:rPr lang="de-DE" b="1" spc="80" dirty="0" smtClean="0">
                <a:solidFill>
                  <a:srgbClr val="025249"/>
                </a:solidFill>
                <a:latin typeface="Source Sans Pro Semibold" charset="0"/>
                <a:ea typeface="Source Sans Pro Semibold" charset="0"/>
                <a:cs typeface="Source Sans Pro Semibold" charset="0"/>
              </a:rPr>
              <a:t>://</a:t>
            </a:r>
            <a:r>
              <a:rPr lang="de-DE" b="1" spc="80" dirty="0" err="1" smtClean="0">
                <a:solidFill>
                  <a:srgbClr val="025249"/>
                </a:solidFill>
                <a:latin typeface="Source Sans Pro Semibold" charset="0"/>
                <a:ea typeface="Source Sans Pro Semibold" charset="0"/>
                <a:cs typeface="Source Sans Pro Semibold" charset="0"/>
              </a:rPr>
              <a:t>nilshartmann.net</a:t>
            </a:r>
            <a:r>
              <a:rPr lang="de-DE" b="1" spc="80" dirty="0" smtClean="0">
                <a:solidFill>
                  <a:srgbClr val="025249"/>
                </a:solidFill>
                <a:latin typeface="Source Sans Pro Semibold" charset="0"/>
                <a:ea typeface="Source Sans Pro Semibold" charset="0"/>
                <a:cs typeface="Source Sans Pro Semibold" charset="0"/>
              </a:rPr>
              <a:t>/</a:t>
            </a:r>
            <a:r>
              <a:rPr lang="de-DE" b="1" spc="80" dirty="0" err="1" smtClean="0">
                <a:solidFill>
                  <a:srgbClr val="025249"/>
                </a:solidFill>
                <a:latin typeface="Source Sans Pro Semibold" charset="0"/>
                <a:ea typeface="Source Sans Pro Semibold" charset="0"/>
                <a:cs typeface="Source Sans Pro Semibold" charset="0"/>
              </a:rPr>
              <a:t>react</a:t>
            </a:r>
            <a:r>
              <a:rPr lang="de-DE" b="1" spc="80" dirty="0" smtClean="0">
                <a:solidFill>
                  <a:srgbClr val="025249"/>
                </a:solidFill>
                <a:latin typeface="Source Sans Pro Semibold" charset="0"/>
                <a:ea typeface="Source Sans Pro Semibold" charset="0"/>
                <a:cs typeface="Source Sans Pro Semibold" charset="0"/>
              </a:rPr>
              <a:t>-talk</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Wiederverwendbare 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sp>
        <p:nvSpPr>
          <p:cNvPr id="3" name="Textfeld 2"/>
          <p:cNvSpPr txBox="1"/>
          <p:nvPr/>
        </p:nvSpPr>
        <p:spPr>
          <a:xfrm>
            <a:off x="368300" y="444500"/>
            <a:ext cx="8712200" cy="4142673"/>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a:solidFill>
                  <a:srgbClr val="025249"/>
                </a:solidFill>
                <a:latin typeface="Source Sans Pro" charset="0"/>
                <a:ea typeface="Source Sans Pro" charset="0"/>
                <a:cs typeface="Source Sans Pro" charset="0"/>
              </a:rPr>
              <a:t>b</a:t>
            </a:r>
            <a:r>
              <a:rPr lang="de-DE" sz="2800" dirty="0" smtClean="0">
                <a:solidFill>
                  <a:srgbClr val="025249"/>
                </a:solidFill>
                <a:latin typeface="Source Sans Pro" charset="0"/>
                <a:ea typeface="Source Sans Pro" charset="0"/>
                <a:cs typeface="Source Sans Pro" charset="0"/>
              </a:rPr>
              <a:t>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a:t>
            </a: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122407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a:solidFill>
                  <a:srgbClr val="EF7D1D"/>
                </a:solidFill>
                <a:latin typeface="Source Code Pro Medium" charset="0"/>
                <a:ea typeface="Source Code Pro Medium" charset="0"/>
                <a:cs typeface="Source Code Pro Medium" charset="0"/>
              </a:rPr>
              <a:t>&lt;h1&gt;</a:t>
            </a:r>
            <a:r>
              <a:rPr lang="de-DE" sz="1625" dirty="0" err="1">
                <a:solidFill>
                  <a:srgbClr val="EF7D1D"/>
                </a:solidFill>
                <a:latin typeface="Source Code Pro Medium" charset="0"/>
                <a:ea typeface="Source Code Pro Medium" charset="0"/>
                <a:cs typeface="Source Code Pro Medium" charset="0"/>
              </a:rPr>
              <a:t>Hello</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name</a:t>
            </a:r>
            <a:r>
              <a:rPr lang="de-DE" sz="1625" dirty="0">
                <a:solidFill>
                  <a:srgbClr val="41719C"/>
                </a:solidFill>
                <a:latin typeface="Source Code Pro Medium" charset="0"/>
                <a:ea typeface="Source Code Pro Medium" charset="0"/>
                <a:cs typeface="Source Code Pro Medium" charset="0"/>
              </a:rPr>
              <a:t>}</a:t>
            </a:r>
            <a:r>
              <a:rPr lang="de-DE" sz="1625" dirty="0">
                <a:solidFill>
                  <a:srgbClr val="EF7D1D"/>
                </a:solidFill>
                <a:latin typeface="Source Code Pro Medium" charset="0"/>
                <a:ea typeface="Source Code Pro Medium" charset="0"/>
                <a:cs typeface="Source Code Pro Medium" charset="0"/>
              </a:rPr>
              <a:t>&lt;/h1&gt;</a:t>
            </a:r>
            <a:r>
              <a:rPr lang="de-DE" sz="1625"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React.createElement</a:t>
            </a:r>
            <a:r>
              <a:rPr lang="de-DE" sz="1625" dirty="0">
                <a:solidFill>
                  <a:srgbClr val="025249"/>
                </a:solidFill>
                <a:latin typeface="Source Code Pro Medium" charset="0"/>
                <a:ea typeface="Source Code Pro Medium" charset="0"/>
                <a:cs typeface="Source Code Pro Medium" charset="0"/>
              </a:rPr>
              <a:t>('h1', null, '</a:t>
            </a:r>
            <a:r>
              <a:rPr lang="de-DE" sz="1625" dirty="0" err="1">
                <a:solidFill>
                  <a:srgbClr val="025249"/>
                </a:solidFill>
                <a:latin typeface="Source Code Pro Medium" charset="0"/>
                <a:ea typeface="Source Code Pro Medium" charset="0"/>
                <a:cs typeface="Source Code Pro Medium" charset="0"/>
              </a:rPr>
              <a:t>Hello</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11679"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JSX</a:t>
            </a:r>
            <a:endParaRPr lang="de-DE" sz="1625" dirty="0"/>
          </a:p>
        </p:txBody>
      </p:sp>
      <p:sp>
        <p:nvSpPr>
          <p:cNvPr id="11" name="Rechteck 10"/>
          <p:cNvSpPr/>
          <p:nvPr/>
        </p:nvSpPr>
        <p:spPr>
          <a:xfrm>
            <a:off x="192310" y="5129876"/>
            <a:ext cx="2254143"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Übersetztes JavaScript</a:t>
            </a:r>
            <a:endParaRPr lang="de-DE" sz="1625"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893884" y="3554561"/>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3000821"/>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Medium" charset="0"/>
                <a:ea typeface="Source Code Pro Medium" charset="0"/>
                <a:cs typeface="Source Code Pro Medium"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/&gt;</a:t>
            </a: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Medium" charset="0"/>
                <a:ea typeface="Source Code Pro Medium" charset="0"/>
                <a:cs typeface="Source Code Pro Medium"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props</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 . . .</a:t>
            </a:r>
          </a:p>
          <a:p>
            <a:r>
              <a:rPr lang="de-DE" sz="1625" dirty="0">
                <a:solidFill>
                  <a:srgbClr val="025249"/>
                </a:solidFill>
                <a:latin typeface="Source Code Pro" charset="0"/>
                <a:ea typeface="Source Code Pro" charset="0"/>
                <a:cs typeface="Source Code Pro" charset="0"/>
              </a:rPr>
              <a:t>}</a:t>
            </a: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925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http://</a:t>
            </a:r>
            <a:r>
              <a:rPr lang="de-DE" spc="80" dirty="0" err="1" smtClean="0"/>
              <a:t>nilshartmann.net</a:t>
            </a:r>
            <a:r>
              <a:rPr lang="de-DE" spc="80" dirty="0" smtClean="0"/>
              <a:t>/</a:t>
            </a:r>
            <a:r>
              <a:rPr lang="de-DE" spc="80" dirty="0" err="1" smtClean="0"/>
              <a:t>react</a:t>
            </a:r>
            <a:r>
              <a:rPr lang="de-DE" spc="80" dirty="0" smtClean="0"/>
              <a:t>-talk</a:t>
            </a:r>
            <a:endParaRPr lang="de-DE" spc="80" dirty="0"/>
          </a:p>
        </p:txBody>
      </p:sp>
      <p:sp>
        <p:nvSpPr>
          <p:cNvPr id="3" name="Textfeld 2"/>
          <p:cNvSpPr txBox="1"/>
          <p:nvPr/>
        </p:nvSpPr>
        <p:spPr>
          <a:xfrm>
            <a:off x="3197551" y="1992090"/>
            <a:ext cx="3510898" cy="2708434"/>
          </a:xfrm>
          <a:prstGeom prst="rect">
            <a:avLst/>
          </a:prstGeom>
          <a:noFill/>
        </p:spPr>
        <p:txBody>
          <a:bodyPr wrap="none" rtlCol="0">
            <a:spAutoFit/>
          </a:bodyPr>
          <a:lstStyle/>
          <a:p>
            <a:pPr algn="ctr"/>
            <a:r>
              <a:rPr lang="de-DE" sz="2800" b="1" dirty="0">
                <a:solidFill>
                  <a:srgbClr val="36544F"/>
                </a:solidFill>
                <a:latin typeface="Source Sans Pro" charset="0"/>
                <a:ea typeface="Source Sans Pro" charset="0"/>
                <a:cs typeface="Source Sans Pro" charset="0"/>
              </a:rPr>
              <a:t>NILS HARTMANN</a:t>
            </a:r>
          </a:p>
          <a:p>
            <a:pPr algn="ctr"/>
            <a:r>
              <a:rPr lang="de-DE" b="1" dirty="0">
                <a:solidFill>
                  <a:srgbClr val="41719C"/>
                </a:solidFill>
                <a:latin typeface="Source Sans Pro" charset="0"/>
                <a:ea typeface="Source Sans Pro" charset="0"/>
                <a:cs typeface="Source Sans Pro" charset="0"/>
              </a:rPr>
              <a:t>@NILSHARTMANN</a:t>
            </a:r>
          </a:p>
          <a:p>
            <a:pPr algn="ctr"/>
            <a:endParaRPr lang="de-DE" sz="2600" b="1" dirty="0">
              <a:solidFill>
                <a:srgbClr val="36544F"/>
              </a:solidFill>
              <a:latin typeface="Source Sans Pro" charset="0"/>
              <a:ea typeface="Source Sans Pro" charset="0"/>
              <a:cs typeface="Source Sans Pro" charset="0"/>
            </a:endParaRPr>
          </a:p>
          <a:p>
            <a:pPr algn="ctr"/>
            <a:endParaRPr lang="de-DE" sz="2600" b="1" dirty="0">
              <a:solidFill>
                <a:srgbClr val="36544F"/>
              </a:solidFill>
              <a:latin typeface="Source Sans Pro" charset="0"/>
              <a:ea typeface="Source Sans Pro" charset="0"/>
              <a:cs typeface="Source Sans Pro" charset="0"/>
            </a:endParaRPr>
          </a:p>
          <a:p>
            <a:pPr algn="ctr"/>
            <a:r>
              <a:rPr lang="de-DE" sz="2800" b="1" dirty="0" smtClean="0">
                <a:solidFill>
                  <a:srgbClr val="36544F"/>
                </a:solidFill>
                <a:latin typeface="Source Sans Pro" charset="0"/>
                <a:ea typeface="Source Sans Pro" charset="0"/>
                <a:cs typeface="Source Sans Pro" charset="0"/>
              </a:rPr>
              <a:t>OLIVER ZEIGERMANN</a:t>
            </a:r>
          </a:p>
          <a:p>
            <a:pPr algn="ctr"/>
            <a:r>
              <a:rPr lang="de-DE" b="1" dirty="0" smtClean="0">
                <a:solidFill>
                  <a:srgbClr val="41719C"/>
                </a:solidFill>
                <a:latin typeface="Source Sans Pro" charset="0"/>
                <a:ea typeface="Source Sans Pro" charset="0"/>
                <a:cs typeface="Source Sans Pro" charset="0"/>
              </a:rPr>
              <a:t>@DJCORDHOSE</a:t>
            </a:r>
            <a:endParaRPr lang="de-DE" b="1" dirty="0">
              <a:solidFill>
                <a:srgbClr val="41719C"/>
              </a:solidFill>
              <a:latin typeface="Source Sans Pro" charset="0"/>
              <a:ea typeface="Source Sans Pro" charset="0"/>
              <a:cs typeface="Source Sans Pro" charset="0"/>
            </a:endParaRPr>
          </a:p>
          <a:p>
            <a:pPr algn="ctr"/>
            <a:endParaRPr lang="de-DE" sz="2600" b="1"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001095"/>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492443"/>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smtClean="0">
                <a:solidFill>
                  <a:srgbClr val="025249"/>
                </a:solidFill>
                <a:latin typeface="Source Sans Pro Semibold" charset="0"/>
                <a:ea typeface="Source Sans Pro Semibold" charset="0"/>
                <a:cs typeface="Source Sans Pro Semibold" charset="0"/>
              </a:rPr>
              <a:t>Konstruktor</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73437" y="3037448"/>
            <a:ext cx="2442687" cy="492443"/>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a:t>
            </a:r>
            <a:r>
              <a:rPr lang="de-DE" sz="1300" b="1" dirty="0" smtClean="0">
                <a:solidFill>
                  <a:srgbClr val="025249"/>
                </a:solidFill>
                <a:latin typeface="Source Sans Pro Semibold" charset="0"/>
                <a:ea typeface="Source Sans Pro Semibold" charset="0"/>
                <a:cs typeface="Source Sans Pro Semibold" charset="0"/>
              </a:rPr>
              <a:t>Methoden</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2" y="1554290"/>
            <a:ext cx="7508748"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Werte üblicherweise </a:t>
            </a:r>
            <a:r>
              <a:rPr lang="de-DE" sz="2275" dirty="0" err="1" smtClean="0">
                <a:solidFill>
                  <a:srgbClr val="EF7D1D"/>
                </a:solidFill>
                <a:latin typeface="Source Sans Pro" charset="0"/>
                <a:ea typeface="Source Sans Pro" charset="0"/>
                <a:cs typeface="Source Sans Pro" charset="0"/>
              </a:rPr>
              <a:t>immutable</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a:t>
            </a:r>
            <a:r>
              <a:rPr lang="de-DE" sz="2275" dirty="0">
                <a:solidFill>
                  <a:srgbClr val="025249"/>
                </a:solidFill>
                <a:latin typeface="Source Sans Pro" charset="0"/>
                <a:ea typeface="Source Sans Pro" charset="0"/>
                <a:cs typeface="Source Sans Pro" charset="0"/>
              </a:rPr>
              <a:t>verfügbar</a:t>
            </a:r>
          </a:p>
          <a:p>
            <a:pPr marL="232172" indent="-232172">
              <a:buFont typeface="Arial" charset="0"/>
              <a:buChar char="•"/>
            </a:pPr>
            <a:r>
              <a:rPr lang="de-DE" sz="2275" b="1" dirty="0" err="1">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021634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
        <p:nvSpPr>
          <p:cNvPr id="33" name="Rechteck 32"/>
          <p:cNvSpPr/>
          <p:nvPr/>
        </p:nvSpPr>
        <p:spPr>
          <a:xfrm>
            <a:off x="172497" y="520336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 Zustand neu setzen</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&amp; Rendering</a:t>
            </a:r>
            <a:endParaRPr lang="de-DE" dirty="0"/>
          </a:p>
        </p:txBody>
      </p:sp>
      <p:pic>
        <p:nvPicPr>
          <p:cNvPr id="26" name="Bild 25"/>
          <p:cNvPicPr>
            <a:picLocks noChangeAspect="1"/>
          </p:cNvPicPr>
          <p:nvPr/>
        </p:nvPicPr>
        <p:blipFill>
          <a:blip r:embed="rId3"/>
          <a:stretch>
            <a:fillRect/>
          </a:stretch>
        </p:blipFill>
        <p:spPr>
          <a:xfrm>
            <a:off x="3072903" y="2544610"/>
            <a:ext cx="3225072" cy="3021093"/>
          </a:xfrm>
          <a:prstGeom prst="rect">
            <a:avLst/>
          </a:prstGeom>
        </p:spPr>
      </p:pic>
      <p:sp>
        <p:nvSpPr>
          <p:cNvPr id="27" name="Rechteck 26"/>
          <p:cNvSpPr/>
          <p:nvPr/>
        </p:nvSpPr>
        <p:spPr>
          <a:xfrm>
            <a:off x="3226211" y="26684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12" name="Gerade Verbindung 11"/>
          <p:cNvCxnSpPr/>
          <p:nvPr/>
        </p:nvCxnSpPr>
        <p:spPr>
          <a:xfrm>
            <a:off x="6439154" y="28166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7261352" y="28166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6439154" y="53137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6439154" y="47243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6439154" y="32929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6439154" y="35563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439154" y="38194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6439154" y="40981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6439154" y="43883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6451282" y="25569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5993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„Klassische“ Observer Lösung</a:t>
            </a:r>
            <a:endParaRPr lang="de-DE" dirty="0"/>
          </a:p>
        </p:txBody>
      </p:sp>
      <p:pic>
        <p:nvPicPr>
          <p:cNvPr id="34" name="Bild 33"/>
          <p:cNvPicPr>
            <a:picLocks noChangeAspect="1"/>
          </p:cNvPicPr>
          <p:nvPr/>
        </p:nvPicPr>
        <p:blipFill>
          <a:blip r:embed="rId3"/>
          <a:stretch>
            <a:fillRect/>
          </a:stretch>
        </p:blipFill>
        <p:spPr>
          <a:xfrm>
            <a:off x="1858852" y="4589562"/>
            <a:ext cx="6188296" cy="2087033"/>
          </a:xfrm>
          <a:prstGeom prst="rect">
            <a:avLst/>
          </a:prstGeom>
        </p:spPr>
      </p:pic>
      <p:sp>
        <p:nvSpPr>
          <p:cNvPr id="35" name="Textfeld 34"/>
          <p:cNvSpPr txBox="1"/>
          <p:nvPr/>
        </p:nvSpPr>
        <p:spPr>
          <a:xfrm>
            <a:off x="487931" y="1169989"/>
            <a:ext cx="6521978" cy="3768339"/>
          </a:xfrm>
          <a:prstGeom prst="rect">
            <a:avLst/>
          </a:prstGeom>
          <a:noFill/>
        </p:spPr>
        <p:txBody>
          <a:bodyPr wrap="none" rtlCol="0">
            <a:spAutoFit/>
          </a:bodyPr>
          <a:lstStyle/>
          <a:p>
            <a:pPr>
              <a:lnSpc>
                <a:spcPct val="150000"/>
              </a:lnSpc>
            </a:pPr>
            <a:r>
              <a:rPr lang="de-DE" sz="2275" b="1" dirty="0" smtClean="0">
                <a:solidFill>
                  <a:srgbClr val="EF7D1D"/>
                </a:solidFill>
                <a:latin typeface="Source Sans Pro Semibold" charset="0"/>
                <a:ea typeface="Source Sans Pro Semibold" charset="0"/>
                <a:cs typeface="Source Sans Pro Semibold" charset="0"/>
              </a:rPr>
              <a:t>Verbinden von Model und View</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Wann wird was gebunden?</a:t>
            </a:r>
          </a:p>
          <a:p>
            <a:pPr marL="232172"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Wie genau funktioniert das Binding? </a:t>
            </a:r>
          </a:p>
          <a:p>
            <a:pPr marL="689372" lvl="1"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Zum Beispiel: Element in Liste oder ganze Liste</a:t>
            </a:r>
          </a:p>
          <a:p>
            <a:pPr marL="342900" indent="-342900">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Reihenfolge von Events</a:t>
            </a:r>
          </a:p>
          <a:p>
            <a:pPr>
              <a:lnSpc>
                <a:spcPct val="150000"/>
              </a:lnSpc>
            </a:pPr>
            <a:r>
              <a:rPr lang="de-DE" sz="2275" dirty="0" smtClean="0">
                <a:solidFill>
                  <a:srgbClr val="025249"/>
                </a:solidFill>
                <a:latin typeface="Source Sans Pro" charset="0"/>
                <a:ea typeface="Source Sans Pro" charset="0"/>
                <a:cs typeface="Source Sans Pro" charset="0"/>
              </a:rPr>
              <a:t>Wird schnell </a:t>
            </a:r>
            <a:r>
              <a:rPr lang="de-DE" sz="2275" dirty="0" smtClean="0">
                <a:solidFill>
                  <a:srgbClr val="EF7D1D"/>
                </a:solidFill>
                <a:latin typeface="Source Sans Pro" charset="0"/>
                <a:ea typeface="Source Sans Pro" charset="0"/>
                <a:cs typeface="Source Sans Pro" charset="0"/>
              </a:rPr>
              <a:t>komplex, schwer zu durchschauen</a:t>
            </a:r>
          </a:p>
          <a:p>
            <a:pPr marL="342900" indent="-342900">
              <a:lnSpc>
                <a:spcPct val="150000"/>
              </a:lnSpc>
              <a:buFont typeface="Arial" charset="0"/>
              <a:buChar char="•"/>
            </a:pP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993863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Beispiel 1: Password Formular</a:t>
            </a:r>
            <a:endParaRPr lang="de-DE" dirty="0"/>
          </a:p>
        </p:txBody>
      </p:sp>
      <p:sp>
        <p:nvSpPr>
          <p:cNvPr id="2" name="Rechteck 1"/>
          <p:cNvSpPr/>
          <p:nvPr/>
        </p:nvSpPr>
        <p:spPr>
          <a:xfrm>
            <a:off x="838200" y="914043"/>
            <a:ext cx="8978900" cy="4616648"/>
          </a:xfrm>
          <a:prstGeom prst="rect">
            <a:avLst/>
          </a:prstGeom>
        </p:spPr>
        <p:txBody>
          <a:bodyPr wrap="square">
            <a:spAutoFit/>
          </a:bodyPr>
          <a:lstStyle/>
          <a:p>
            <a:r>
              <a:rPr lang="de-DE" sz="1400" dirty="0" err="1" smtClean="0">
                <a:solidFill>
                  <a:srgbClr val="025249"/>
                </a:solidFill>
                <a:latin typeface="Source Code Pro Medium" charset="0"/>
                <a:ea typeface="Source Code Pro Medium" charset="0"/>
                <a:cs typeface="Source Code Pro Medium" charset="0"/>
              </a:rPr>
              <a:t>class</a:t>
            </a:r>
            <a:r>
              <a:rPr lang="de-DE" sz="1400" dirty="0" smtClean="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PasswordForm</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extends</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React.Component</a:t>
            </a:r>
            <a:r>
              <a:rPr lang="de-DE" sz="1400" dirty="0">
                <a:solidFill>
                  <a:srgbClr val="025249"/>
                </a:solidFill>
                <a:latin typeface="Source Code Pro Medium" charset="0"/>
                <a:ea typeface="Source Code Pro Medium" charset="0"/>
                <a:cs typeface="Source Code Pro Medium" charset="0"/>
              </a:rPr>
              <a:t> {</a:t>
            </a:r>
          </a:p>
          <a:p>
            <a:r>
              <a:rPr lang="de-DE" sz="1400" dirty="0">
                <a:solidFill>
                  <a:srgbClr val="025249"/>
                </a:solidFill>
                <a:latin typeface="Source Code Pro Medium" charset="0"/>
                <a:ea typeface="Source Code Pro Medium" charset="0"/>
                <a:cs typeface="Source Code Pro Medium" charset="0"/>
              </a:rPr>
              <a:t>  </a:t>
            </a:r>
            <a:r>
              <a:rPr lang="de-DE" sz="1400" dirty="0" err="1" smtClean="0">
                <a:solidFill>
                  <a:srgbClr val="025249"/>
                </a:solidFill>
                <a:latin typeface="Source Code Pro Medium" charset="0"/>
                <a:ea typeface="Source Code Pro Medium" charset="0"/>
                <a:cs typeface="Source Code Pro Medium" charset="0"/>
              </a:rPr>
              <a:t>onPasswordChange</a:t>
            </a:r>
            <a:r>
              <a:rPr lang="de-DE" sz="1400" dirty="0" smtClean="0">
                <a:solidFill>
                  <a:srgbClr val="025249"/>
                </a:solidFill>
                <a:latin typeface="Source Code Pro Medium" charset="0"/>
                <a:ea typeface="Source Code Pro Medium" charset="0"/>
                <a:cs typeface="Source Code Pro Medium" charset="0"/>
              </a:rPr>
              <a:t>(</a:t>
            </a:r>
            <a:r>
              <a:rPr lang="de-DE" sz="1400" dirty="0" err="1" smtClean="0">
                <a:solidFill>
                  <a:srgbClr val="025249"/>
                </a:solidFill>
                <a:latin typeface="Source Code Pro Medium" charset="0"/>
                <a:ea typeface="Source Code Pro Medium" charset="0"/>
                <a:cs typeface="Source Code Pro Medium" charset="0"/>
              </a:rPr>
              <a:t>newPassword</a:t>
            </a:r>
            <a:r>
              <a:rPr lang="de-DE" sz="1400" dirty="0" smtClean="0">
                <a:solidFill>
                  <a:srgbClr val="025249"/>
                </a:solidFill>
                <a:latin typeface="Source Code Pro Medium" charset="0"/>
                <a:ea typeface="Source Code Pro Medium" charset="0"/>
                <a:cs typeface="Source Code Pro Medium" charset="0"/>
              </a:rPr>
              <a:t>) { </a:t>
            </a:r>
            <a:r>
              <a:rPr lang="de-DE" sz="1400" dirty="0" err="1" smtClean="0">
                <a:solidFill>
                  <a:srgbClr val="025249"/>
                </a:solidFill>
                <a:latin typeface="Source Code Pro Medium" charset="0"/>
                <a:ea typeface="Source Code Pro Medium" charset="0"/>
                <a:cs typeface="Source Code Pro Medium" charset="0"/>
              </a:rPr>
              <a:t>this.setState</a:t>
            </a:r>
            <a:r>
              <a:rPr lang="de-DE" sz="1400" dirty="0" smtClean="0">
                <a:solidFill>
                  <a:srgbClr val="025249"/>
                </a:solidFill>
                <a:latin typeface="Source Code Pro Medium" charset="0"/>
                <a:ea typeface="Source Code Pro Medium" charset="0"/>
                <a:cs typeface="Source Code Pro Medium" charset="0"/>
              </a:rPr>
              <a:t>({</a:t>
            </a:r>
            <a:r>
              <a:rPr lang="de-DE" sz="1400" dirty="0" err="1" smtClean="0">
                <a:solidFill>
                  <a:srgbClr val="41719C"/>
                </a:solidFill>
                <a:latin typeface="Source Code Pro Medium" charset="0"/>
                <a:ea typeface="Source Code Pro Medium" charset="0"/>
                <a:cs typeface="Source Code Pro Medium" charset="0"/>
              </a:rPr>
              <a:t>password</a:t>
            </a:r>
            <a:r>
              <a:rPr lang="de-DE" sz="1400" dirty="0" smtClean="0">
                <a:solidFill>
                  <a:srgbClr val="025249"/>
                </a:solidFill>
                <a:latin typeface="Source Code Pro Medium" charset="0"/>
                <a:ea typeface="Source Code Pro Medium" charset="0"/>
                <a:cs typeface="Source Code Pro Medium" charset="0"/>
              </a:rPr>
              <a:t>: </a:t>
            </a:r>
            <a:r>
              <a:rPr lang="de-DE" sz="1400" dirty="0" err="1" smtClean="0">
                <a:solidFill>
                  <a:srgbClr val="025249"/>
                </a:solidFill>
                <a:latin typeface="Source Code Pro Medium" charset="0"/>
                <a:ea typeface="Source Code Pro Medium" charset="0"/>
                <a:cs typeface="Source Code Pro Medium" charset="0"/>
              </a:rPr>
              <a:t>newPassword</a:t>
            </a:r>
            <a:r>
              <a:rPr lang="de-DE" sz="1400" dirty="0" smtClean="0">
                <a:solidFill>
                  <a:srgbClr val="025249"/>
                </a:solidFill>
                <a:latin typeface="Source Code Pro Medium" charset="0"/>
                <a:ea typeface="Source Code Pro Medium" charset="0"/>
                <a:cs typeface="Source Code Pro Medium" charset="0"/>
              </a:rPr>
              <a:t>); }</a:t>
            </a:r>
            <a:endParaRPr lang="de-DE" sz="1400" dirty="0">
              <a:solidFill>
                <a:srgbClr val="025249"/>
              </a:solidFill>
              <a:latin typeface="Source Code Pro Medium" charset="0"/>
              <a:ea typeface="Source Code Pro Medium" charset="0"/>
              <a:cs typeface="Source Code Pro Medium" charset="0"/>
            </a:endParaRPr>
          </a:p>
          <a:p>
            <a:r>
              <a:rPr lang="de-DE" sz="1400" dirty="0">
                <a:solidFill>
                  <a:srgbClr val="025249"/>
                </a:solidFill>
                <a:latin typeface="Source Code Pro Medium" charset="0"/>
                <a:ea typeface="Source Code Pro Medium" charset="0"/>
                <a:cs typeface="Source Code Pro Medium" charset="0"/>
              </a:rPr>
              <a:t>  </a:t>
            </a:r>
            <a:r>
              <a:rPr lang="de-DE" sz="1400" dirty="0" smtClean="0">
                <a:solidFill>
                  <a:srgbClr val="025249"/>
                </a:solidFill>
                <a:latin typeface="Source Code Pro Medium" charset="0"/>
                <a:ea typeface="Source Code Pro Medium" charset="0"/>
                <a:cs typeface="Source Code Pro Medium" charset="0"/>
              </a:rPr>
              <a:t>. . .</a:t>
            </a:r>
            <a:endParaRPr lang="de-DE" sz="1400" dirty="0">
              <a:solidFill>
                <a:srgbClr val="025249"/>
              </a:solidFill>
              <a:latin typeface="Source Code Pro Medium" charset="0"/>
              <a:ea typeface="Source Code Pro Medium" charset="0"/>
              <a:cs typeface="Source Code Pro Medium" charset="0"/>
            </a:endParaRP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render</a:t>
            </a:r>
            <a:r>
              <a:rPr lang="de-DE" sz="1400" dirty="0">
                <a:solidFill>
                  <a:srgbClr val="025249"/>
                </a:solidFill>
                <a:latin typeface="Source Code Pro Medium" charset="0"/>
                <a:ea typeface="Source Code Pro Medium" charset="0"/>
                <a:cs typeface="Source Code Pro Medium" charset="0"/>
              </a:rPr>
              <a:t>() {</a:t>
            </a: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const</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41719C"/>
                </a:solidFill>
                <a:latin typeface="Source Code Pro Medium" charset="0"/>
                <a:ea typeface="Source Code Pro Medium" charset="0"/>
                <a:cs typeface="Source Code Pro Medium" charset="0"/>
              </a:rPr>
              <a:t>password</a:t>
            </a:r>
            <a:r>
              <a:rPr lang="de-DE" sz="1400" dirty="0">
                <a:solidFill>
                  <a:srgbClr val="41719C"/>
                </a:solidFill>
                <a:latin typeface="Source Code Pro Medium" charset="0"/>
                <a:ea typeface="Source Code Pro Medium" charset="0"/>
                <a:cs typeface="Source Code Pro Medium" charset="0"/>
              </a:rPr>
              <a:t> </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this.state.password</a:t>
            </a:r>
            <a:r>
              <a:rPr lang="de-DE" sz="1400" dirty="0">
                <a:solidFill>
                  <a:srgbClr val="025249"/>
                </a:solidFill>
                <a:latin typeface="Source Code Pro Medium" charset="0"/>
                <a:ea typeface="Source Code Pro Medium" charset="0"/>
                <a:cs typeface="Source Code Pro Medium" charset="0"/>
              </a:rPr>
              <a:t>;</a:t>
            </a: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const</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EF7D1D"/>
                </a:solidFill>
                <a:latin typeface="Source Code Pro Medium" charset="0"/>
                <a:ea typeface="Source Code Pro Medium" charset="0"/>
                <a:cs typeface="Source Code Pro Medium" charset="0"/>
              </a:rPr>
              <a:t>checks</a:t>
            </a:r>
            <a:r>
              <a:rPr lang="de-DE" sz="1400" dirty="0">
                <a:solidFill>
                  <a:srgbClr val="EF7D1D"/>
                </a:solidFill>
                <a:latin typeface="Source Code Pro Medium" charset="0"/>
                <a:ea typeface="Source Code Pro Medium" charset="0"/>
                <a:cs typeface="Source Code Pro Medium" charset="0"/>
              </a:rPr>
              <a:t> </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this.checkPassword</a:t>
            </a:r>
            <a:r>
              <a:rPr lang="de-DE" sz="1400" dirty="0">
                <a:solidFill>
                  <a:srgbClr val="025249"/>
                </a:solidFill>
                <a:latin typeface="Source Code Pro Medium" charset="0"/>
                <a:ea typeface="Source Code Pro Medium" charset="0"/>
                <a:cs typeface="Source Code Pro Medium" charset="0"/>
              </a:rPr>
              <a:t>(</a:t>
            </a:r>
            <a:r>
              <a:rPr lang="de-DE" sz="1400" dirty="0" err="1">
                <a:solidFill>
                  <a:srgbClr val="025249"/>
                </a:solidFill>
                <a:latin typeface="Source Code Pro Medium" charset="0"/>
                <a:ea typeface="Source Code Pro Medium" charset="0"/>
                <a:cs typeface="Source Code Pro Medium" charset="0"/>
              </a:rPr>
              <a:t>password</a:t>
            </a:r>
            <a:r>
              <a:rPr lang="de-DE" sz="1400" dirty="0">
                <a:solidFill>
                  <a:srgbClr val="025249"/>
                </a:solidFill>
                <a:latin typeface="Source Code Pro Medium" charset="0"/>
                <a:ea typeface="Source Code Pro Medium" charset="0"/>
                <a:cs typeface="Source Code Pro Medium" charset="0"/>
              </a:rPr>
              <a:t>);</a:t>
            </a:r>
          </a:p>
          <a:p>
            <a:r>
              <a:rPr lang="de-DE" sz="1400" dirty="0" smtClean="0">
                <a:solidFill>
                  <a:srgbClr val="025249"/>
                </a:solidFill>
                <a:latin typeface="Source Code Pro Medium" charset="0"/>
                <a:ea typeface="Source Code Pro Medium" charset="0"/>
                <a:cs typeface="Source Code Pro Medium" charset="0"/>
              </a:rPr>
              <a:t>    </a:t>
            </a:r>
            <a:r>
              <a:rPr lang="de-DE" sz="1400" dirty="0" err="1" smtClean="0">
                <a:solidFill>
                  <a:srgbClr val="025249"/>
                </a:solidFill>
                <a:latin typeface="Source Code Pro Medium" charset="0"/>
                <a:ea typeface="Source Code Pro Medium" charset="0"/>
                <a:cs typeface="Source Code Pro Medium" charset="0"/>
              </a:rPr>
              <a:t>const</a:t>
            </a:r>
            <a:r>
              <a:rPr lang="de-DE" sz="1400" dirty="0" smtClean="0">
                <a:solidFill>
                  <a:srgbClr val="025249"/>
                </a:solidFill>
                <a:latin typeface="Source Code Pro Medium" charset="0"/>
                <a:ea typeface="Source Code Pro Medium" charset="0"/>
                <a:cs typeface="Source Code Pro Medium" charset="0"/>
              </a:rPr>
              <a:t> </a:t>
            </a:r>
            <a:r>
              <a:rPr lang="de-DE" sz="1400" dirty="0" err="1">
                <a:solidFill>
                  <a:srgbClr val="C14026"/>
                </a:solidFill>
                <a:latin typeface="Source Code Pro Medium" charset="0"/>
                <a:ea typeface="Source Code Pro Medium" charset="0"/>
                <a:cs typeface="Source Code Pro Medium" charset="0"/>
              </a:rPr>
              <a:t>isValidPassword</a:t>
            </a:r>
            <a:r>
              <a:rPr lang="de-DE" sz="1400" dirty="0">
                <a:solidFill>
                  <a:srgbClr val="C14026"/>
                </a:solidFill>
                <a:latin typeface="Source Code Pro Medium" charset="0"/>
                <a:ea typeface="Source Code Pro Medium" charset="0"/>
                <a:cs typeface="Source Code Pro Medium" charset="0"/>
              </a:rPr>
              <a:t> </a:t>
            </a:r>
            <a:r>
              <a:rPr lang="de-DE" sz="1400" dirty="0">
                <a:solidFill>
                  <a:srgbClr val="025249"/>
                </a:solidFill>
                <a:latin typeface="Source Code Pro Medium" charset="0"/>
                <a:ea typeface="Source Code Pro Medium" charset="0"/>
                <a:cs typeface="Source Code Pro Medium" charset="0"/>
              </a:rPr>
              <a:t>= </a:t>
            </a:r>
            <a:r>
              <a:rPr lang="de-DE" sz="1400" dirty="0" err="1" smtClean="0">
                <a:solidFill>
                  <a:srgbClr val="025249"/>
                </a:solidFill>
                <a:latin typeface="Source Code Pro Medium" charset="0"/>
                <a:ea typeface="Source Code Pro Medium" charset="0"/>
                <a:cs typeface="Source Code Pro Medium" charset="0"/>
              </a:rPr>
              <a:t>checks.failedChecks</a:t>
            </a:r>
            <a:r>
              <a:rPr lang="de-DE" sz="1400" dirty="0" smtClean="0">
                <a:solidFill>
                  <a:srgbClr val="025249"/>
                </a:solidFill>
                <a:latin typeface="Source Code Pro Medium" charset="0"/>
                <a:ea typeface="Source Code Pro Medium" charset="0"/>
                <a:cs typeface="Source Code Pro Medium" charset="0"/>
              </a:rPr>
              <a:t>;</a:t>
            </a:r>
            <a:endParaRPr lang="de-DE" sz="1400" dirty="0">
              <a:solidFill>
                <a:srgbClr val="025249"/>
              </a:solidFill>
              <a:latin typeface="Source Code Pro Medium" charset="0"/>
              <a:ea typeface="Source Code Pro Medium" charset="0"/>
              <a:cs typeface="Source Code Pro Medium" charset="0"/>
            </a:endParaRPr>
          </a:p>
          <a:p>
            <a:endParaRPr lang="de-DE" sz="1400" dirty="0">
              <a:solidFill>
                <a:srgbClr val="025249"/>
              </a:solidFill>
              <a:latin typeface="Source Code Pro Medium" charset="0"/>
              <a:ea typeface="Source Code Pro Medium" charset="0"/>
              <a:cs typeface="Source Code Pro Medium" charset="0"/>
            </a:endParaRP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return</a:t>
            </a:r>
            <a:r>
              <a:rPr lang="de-DE" sz="1400" dirty="0">
                <a:solidFill>
                  <a:srgbClr val="025249"/>
                </a:solidFill>
                <a:latin typeface="Source Code Pro Medium" charset="0"/>
                <a:ea typeface="Source Code Pro Medium" charset="0"/>
                <a:cs typeface="Source Code Pro Medium" charset="0"/>
              </a:rPr>
              <a:t> &lt;div&gt;</a:t>
            </a:r>
          </a:p>
          <a:p>
            <a:r>
              <a:rPr lang="de-DE" sz="1400" dirty="0">
                <a:solidFill>
                  <a:srgbClr val="025249"/>
                </a:solidFill>
                <a:latin typeface="Source Code Pro Medium" charset="0"/>
                <a:ea typeface="Source Code Pro Medium" charset="0"/>
                <a:cs typeface="Source Code Pro Medium" charset="0"/>
              </a:rPr>
              <a:t>      &lt;</a:t>
            </a:r>
            <a:r>
              <a:rPr lang="de-DE" sz="1400" dirty="0" err="1">
                <a:solidFill>
                  <a:srgbClr val="025249"/>
                </a:solidFill>
                <a:latin typeface="Source Code Pro Medium" charset="0"/>
                <a:ea typeface="Source Code Pro Medium" charset="0"/>
                <a:cs typeface="Source Code Pro Medium" charset="0"/>
              </a:rPr>
              <a:t>input</a:t>
            </a:r>
            <a:r>
              <a:rPr lang="de-DE" sz="1400" dirty="0">
                <a:solidFill>
                  <a:srgbClr val="025249"/>
                </a:solidFill>
                <a:latin typeface="Source Code Pro Medium" charset="0"/>
                <a:ea typeface="Source Code Pro Medium" charset="0"/>
                <a:cs typeface="Source Code Pro Medium" charset="0"/>
              </a:rPr>
              <a:t> type='</a:t>
            </a:r>
            <a:r>
              <a:rPr lang="de-DE" sz="1400" dirty="0" err="1">
                <a:solidFill>
                  <a:srgbClr val="025249"/>
                </a:solidFill>
                <a:latin typeface="Source Code Pro Medium" charset="0"/>
                <a:ea typeface="Source Code Pro Medium" charset="0"/>
                <a:cs typeface="Source Code Pro Medium" charset="0"/>
              </a:rPr>
              <a:t>password</a:t>
            </a:r>
            <a:r>
              <a:rPr lang="de-DE" sz="1400" dirty="0">
                <a:solidFill>
                  <a:srgbClr val="025249"/>
                </a:solidFill>
                <a:latin typeface="Source Code Pro Medium" charset="0"/>
                <a:ea typeface="Source Code Pro Medium" charset="0"/>
                <a:cs typeface="Source Code Pro Medium" charset="0"/>
              </a:rPr>
              <a:t>'</a:t>
            </a: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value</a:t>
            </a:r>
            <a:r>
              <a:rPr lang="de-DE" sz="1400" dirty="0">
                <a:solidFill>
                  <a:srgbClr val="025249"/>
                </a:solidFill>
                <a:latin typeface="Source Code Pro Medium" charset="0"/>
                <a:ea typeface="Source Code Pro Medium" charset="0"/>
                <a:cs typeface="Source Code Pro Medium" charset="0"/>
              </a:rPr>
              <a:t>={</a:t>
            </a:r>
            <a:r>
              <a:rPr lang="de-DE" sz="1400" dirty="0" err="1">
                <a:solidFill>
                  <a:srgbClr val="41719C"/>
                </a:solidFill>
                <a:latin typeface="Source Code Pro Medium" charset="0"/>
                <a:ea typeface="Source Code Pro Medium" charset="0"/>
                <a:cs typeface="Source Code Pro Medium" charset="0"/>
              </a:rPr>
              <a:t>password</a:t>
            </a:r>
            <a:r>
              <a:rPr lang="de-DE" sz="1400" dirty="0">
                <a:solidFill>
                  <a:srgbClr val="025249"/>
                </a:solidFill>
                <a:latin typeface="Source Code Pro Medium" charset="0"/>
                <a:ea typeface="Source Code Pro Medium" charset="0"/>
                <a:cs typeface="Source Code Pro Medium" charset="0"/>
              </a:rPr>
              <a:t>}</a:t>
            </a: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onChange</a:t>
            </a:r>
            <a:r>
              <a:rPr lang="de-DE" sz="1400" dirty="0">
                <a:solidFill>
                  <a:srgbClr val="025249"/>
                </a:solidFill>
                <a:latin typeface="Source Code Pro Medium" charset="0"/>
                <a:ea typeface="Source Code Pro Medium" charset="0"/>
                <a:cs typeface="Source Code Pro Medium" charset="0"/>
              </a:rPr>
              <a:t>={</a:t>
            </a:r>
            <a:r>
              <a:rPr lang="de-DE" sz="1400" dirty="0" err="1">
                <a:solidFill>
                  <a:srgbClr val="025249"/>
                </a:solidFill>
                <a:latin typeface="Source Code Pro Medium" charset="0"/>
                <a:ea typeface="Source Code Pro Medium" charset="0"/>
                <a:cs typeface="Source Code Pro Medium" charset="0"/>
              </a:rPr>
              <a:t>event</a:t>
            </a:r>
            <a:r>
              <a:rPr lang="de-DE" sz="1400" dirty="0">
                <a:solidFill>
                  <a:srgbClr val="025249"/>
                </a:solidFill>
                <a:latin typeface="Source Code Pro Medium" charset="0"/>
                <a:ea typeface="Source Code Pro Medium" charset="0"/>
                <a:cs typeface="Source Code Pro Medium" charset="0"/>
              </a:rPr>
              <a:t> =&gt; </a:t>
            </a:r>
            <a:r>
              <a:rPr lang="de-DE" sz="1400" dirty="0" err="1" smtClean="0">
                <a:solidFill>
                  <a:srgbClr val="025249"/>
                </a:solidFill>
                <a:latin typeface="Source Code Pro Medium" charset="0"/>
                <a:ea typeface="Source Code Pro Medium" charset="0"/>
                <a:cs typeface="Source Code Pro Medium" charset="0"/>
              </a:rPr>
              <a:t>this.onPasswordChange</a:t>
            </a:r>
            <a:r>
              <a:rPr lang="de-DE" sz="1400" dirty="0" smtClean="0">
                <a:solidFill>
                  <a:srgbClr val="025249"/>
                </a:solidFill>
                <a:latin typeface="Source Code Pro Medium" charset="0"/>
                <a:ea typeface="Source Code Pro Medium" charset="0"/>
                <a:cs typeface="Source Code Pro Medium" charset="0"/>
              </a:rPr>
              <a:t>(</a:t>
            </a:r>
            <a:r>
              <a:rPr lang="de-DE" sz="1400" dirty="0" err="1" smtClean="0">
                <a:solidFill>
                  <a:srgbClr val="025249"/>
                </a:solidFill>
                <a:latin typeface="Source Code Pro Medium" charset="0"/>
                <a:ea typeface="Source Code Pro Medium" charset="0"/>
                <a:cs typeface="Source Code Pro Medium" charset="0"/>
              </a:rPr>
              <a:t>event.target.value</a:t>
            </a:r>
            <a:r>
              <a:rPr lang="de-DE" sz="1400" dirty="0">
                <a:solidFill>
                  <a:srgbClr val="025249"/>
                </a:solidFill>
                <a:latin typeface="Source Code Pro Medium" charset="0"/>
                <a:ea typeface="Source Code Pro Medium" charset="0"/>
                <a:cs typeface="Source Code Pro Medium" charset="0"/>
              </a:rPr>
              <a:t>)} /&gt;</a:t>
            </a:r>
          </a:p>
          <a:p>
            <a:endParaRPr lang="de-DE" sz="1400" dirty="0">
              <a:solidFill>
                <a:srgbClr val="025249"/>
              </a:solidFill>
              <a:latin typeface="Source Code Pro Medium" charset="0"/>
              <a:ea typeface="Source Code Pro Medium" charset="0"/>
              <a:cs typeface="Source Code Pro Medium" charset="0"/>
            </a:endParaRPr>
          </a:p>
          <a:p>
            <a:r>
              <a:rPr lang="de-DE" sz="1400" dirty="0">
                <a:solidFill>
                  <a:srgbClr val="025249"/>
                </a:solidFill>
                <a:latin typeface="Source Code Pro Medium" charset="0"/>
                <a:ea typeface="Source Code Pro Medium" charset="0"/>
                <a:cs typeface="Source Code Pro Medium" charset="0"/>
              </a:rPr>
              <a:t>      &lt;</a:t>
            </a:r>
            <a:r>
              <a:rPr lang="de-DE" sz="1400" dirty="0" err="1">
                <a:solidFill>
                  <a:srgbClr val="025249"/>
                </a:solidFill>
                <a:latin typeface="Source Code Pro Medium" charset="0"/>
                <a:ea typeface="Source Code Pro Medium" charset="0"/>
                <a:cs typeface="Source Code Pro Medium" charset="0"/>
              </a:rPr>
              <a:t>CheckLabelList</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checks</a:t>
            </a:r>
            <a:r>
              <a:rPr lang="de-DE" sz="1400" dirty="0">
                <a:solidFill>
                  <a:srgbClr val="025249"/>
                </a:solidFill>
                <a:latin typeface="Source Code Pro Medium" charset="0"/>
                <a:ea typeface="Source Code Pro Medium" charset="0"/>
                <a:cs typeface="Source Code Pro Medium" charset="0"/>
              </a:rPr>
              <a:t>={</a:t>
            </a:r>
            <a:r>
              <a:rPr lang="de-DE" sz="1400" dirty="0" err="1">
                <a:solidFill>
                  <a:srgbClr val="EF7D1D"/>
                </a:solidFill>
                <a:latin typeface="Source Code Pro Medium" charset="0"/>
                <a:ea typeface="Source Code Pro Medium" charset="0"/>
                <a:cs typeface="Source Code Pro Medium" charset="0"/>
              </a:rPr>
              <a:t>checks</a:t>
            </a:r>
            <a:r>
              <a:rPr lang="de-DE" sz="1400" dirty="0">
                <a:solidFill>
                  <a:srgbClr val="025249"/>
                </a:solidFill>
                <a:latin typeface="Source Code Pro Medium" charset="0"/>
                <a:ea typeface="Source Code Pro Medium" charset="0"/>
                <a:cs typeface="Source Code Pro Medium" charset="0"/>
              </a:rPr>
              <a:t>}/&gt;</a:t>
            </a:r>
          </a:p>
          <a:p>
            <a:r>
              <a:rPr lang="de-DE" sz="1400" dirty="0">
                <a:solidFill>
                  <a:srgbClr val="025249"/>
                </a:solidFill>
                <a:latin typeface="Source Code Pro Medium" charset="0"/>
                <a:ea typeface="Source Code Pro Medium" charset="0"/>
                <a:cs typeface="Source Code Pro Medium" charset="0"/>
              </a:rPr>
              <a:t>      </a:t>
            </a:r>
          </a:p>
          <a:p>
            <a:r>
              <a:rPr lang="de-DE" sz="1400" dirty="0">
                <a:solidFill>
                  <a:srgbClr val="025249"/>
                </a:solidFill>
                <a:latin typeface="Source Code Pro Medium" charset="0"/>
                <a:ea typeface="Source Code Pro Medium" charset="0"/>
                <a:cs typeface="Source Code Pro Medium" charset="0"/>
              </a:rPr>
              <a:t>      </a:t>
            </a:r>
            <a:r>
              <a:rPr lang="de-DE" sz="1400" dirty="0" smtClean="0">
                <a:solidFill>
                  <a:srgbClr val="025249"/>
                </a:solidFill>
                <a:latin typeface="Source Code Pro Medium" charset="0"/>
                <a:ea typeface="Source Code Pro Medium" charset="0"/>
                <a:cs typeface="Source Code Pro Medium" charset="0"/>
              </a:rPr>
              <a:t>. . .</a:t>
            </a:r>
            <a:endParaRPr lang="de-DE" sz="1400" dirty="0">
              <a:solidFill>
                <a:srgbClr val="025249"/>
              </a:solidFill>
              <a:latin typeface="Source Code Pro Medium" charset="0"/>
              <a:ea typeface="Source Code Pro Medium" charset="0"/>
              <a:cs typeface="Source Code Pro Medium" charset="0"/>
            </a:endParaRPr>
          </a:p>
          <a:p>
            <a:endParaRPr lang="de-DE" sz="1400" dirty="0">
              <a:solidFill>
                <a:srgbClr val="025249"/>
              </a:solidFill>
              <a:latin typeface="Source Code Pro Medium" charset="0"/>
              <a:ea typeface="Source Code Pro Medium" charset="0"/>
              <a:cs typeface="Source Code Pro Medium" charset="0"/>
            </a:endParaRPr>
          </a:p>
          <a:p>
            <a:r>
              <a:rPr lang="de-DE" sz="1400" dirty="0">
                <a:solidFill>
                  <a:srgbClr val="025249"/>
                </a:solidFill>
                <a:latin typeface="Source Code Pro Medium" charset="0"/>
                <a:ea typeface="Source Code Pro Medium" charset="0"/>
                <a:cs typeface="Source Code Pro Medium" charset="0"/>
              </a:rPr>
              <a:t>      &lt;Button </a:t>
            </a:r>
            <a:r>
              <a:rPr lang="de-DE" sz="1400" dirty="0" err="1">
                <a:solidFill>
                  <a:srgbClr val="025249"/>
                </a:solidFill>
                <a:latin typeface="Source Code Pro Medium" charset="0"/>
                <a:ea typeface="Source Code Pro Medium" charset="0"/>
                <a:cs typeface="Source Code Pro Medium" charset="0"/>
              </a:rPr>
              <a:t>label</a:t>
            </a:r>
            <a:r>
              <a:rPr lang="de-DE" sz="1400" dirty="0">
                <a:solidFill>
                  <a:srgbClr val="025249"/>
                </a:solidFill>
                <a:latin typeface="Source Code Pro Medium" charset="0"/>
                <a:ea typeface="Source Code Pro Medium" charset="0"/>
                <a:cs typeface="Source Code Pro Medium" charset="0"/>
              </a:rPr>
              <a:t>='Set Password' </a:t>
            </a:r>
            <a:r>
              <a:rPr lang="de-DE" sz="1400" dirty="0" err="1">
                <a:solidFill>
                  <a:srgbClr val="025249"/>
                </a:solidFill>
                <a:latin typeface="Source Code Pro Medium" charset="0"/>
                <a:ea typeface="Source Code Pro Medium" charset="0"/>
                <a:cs typeface="Source Code Pro Medium" charset="0"/>
              </a:rPr>
              <a:t>enabled</a:t>
            </a:r>
            <a:r>
              <a:rPr lang="de-DE" sz="1400" dirty="0">
                <a:solidFill>
                  <a:srgbClr val="025249"/>
                </a:solidFill>
                <a:latin typeface="Source Code Pro Medium" charset="0"/>
                <a:ea typeface="Source Code Pro Medium" charset="0"/>
                <a:cs typeface="Source Code Pro Medium" charset="0"/>
              </a:rPr>
              <a:t>={</a:t>
            </a:r>
            <a:r>
              <a:rPr lang="de-DE" sz="1400" dirty="0" err="1">
                <a:solidFill>
                  <a:srgbClr val="C14026"/>
                </a:solidFill>
                <a:latin typeface="Source Code Pro Medium" charset="0"/>
                <a:ea typeface="Source Code Pro Medium" charset="0"/>
                <a:cs typeface="Source Code Pro Medium" charset="0"/>
              </a:rPr>
              <a:t>isValidPassword</a:t>
            </a:r>
            <a:r>
              <a:rPr lang="de-DE" sz="1400" dirty="0">
                <a:solidFill>
                  <a:srgbClr val="025249"/>
                </a:solidFill>
                <a:latin typeface="Source Code Pro Medium" charset="0"/>
                <a:ea typeface="Source Code Pro Medium" charset="0"/>
                <a:cs typeface="Source Code Pro Medium" charset="0"/>
              </a:rPr>
              <a:t>} /&gt;</a:t>
            </a:r>
          </a:p>
          <a:p>
            <a:r>
              <a:rPr lang="de-DE" sz="1400" dirty="0">
                <a:solidFill>
                  <a:srgbClr val="025249"/>
                </a:solidFill>
                <a:latin typeface="Source Code Pro Medium" charset="0"/>
                <a:ea typeface="Source Code Pro Medium" charset="0"/>
                <a:cs typeface="Source Code Pro Medium" charset="0"/>
              </a:rPr>
              <a:t>    &lt;/div&gt;;</a:t>
            </a:r>
          </a:p>
          <a:p>
            <a:r>
              <a:rPr lang="de-DE" sz="1400" dirty="0">
                <a:solidFill>
                  <a:srgbClr val="025249"/>
                </a:solidFill>
                <a:latin typeface="Source Code Pro Medium" charset="0"/>
                <a:ea typeface="Source Code Pro Medium" charset="0"/>
                <a:cs typeface="Source Code Pro Medium" charset="0"/>
              </a:rPr>
              <a:t>  }</a:t>
            </a:r>
          </a:p>
          <a:p>
            <a:r>
              <a:rPr lang="de-DE" sz="1400" dirty="0">
                <a:solidFill>
                  <a:srgbClr val="025249"/>
                </a:solidFill>
                <a:latin typeface="Source Code Pro Medium" charset="0"/>
                <a:ea typeface="Source Code Pro Medium" charset="0"/>
                <a:cs typeface="Source Code Pro Medium" charset="0"/>
              </a:rPr>
              <a:t>}</a:t>
            </a:r>
          </a:p>
        </p:txBody>
      </p:sp>
    </p:spTree>
    <p:extLst>
      <p:ext uri="{BB962C8B-B14F-4D97-AF65-F5344CB8AC3E}">
        <p14:creationId xmlns:p14="http://schemas.microsoft.com/office/powerpoint/2010/main" val="6089707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100" dirty="0" smtClean="0"/>
              <a:t>http://</a:t>
            </a:r>
            <a:r>
              <a:rPr lang="de-DE" spc="100" dirty="0" err="1" smtClean="0"/>
              <a:t>reactbuch.de</a:t>
            </a:r>
            <a:endParaRPr lang="de-DE" spc="100" dirty="0"/>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216" y="943120"/>
            <a:ext cx="2711568" cy="3939886"/>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456213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393508" y="1603820"/>
            <a:ext cx="9118986" cy="4219956"/>
          </a:xfrm>
          <a:prstGeom prst="rect">
            <a:avLst/>
          </a:prstGeom>
        </p:spPr>
      </p:pic>
    </p:spTree>
    <p:extLst>
      <p:ext uri="{BB962C8B-B14F-4D97-AF65-F5344CB8AC3E}">
        <p14:creationId xmlns:p14="http://schemas.microsoft.com/office/powerpoint/2010/main" val="8994235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6297108"/>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React.createElement</a:t>
            </a:r>
            <a:r>
              <a:rPr lang="de-DE" sz="2400" dirty="0">
                <a:solidFill>
                  <a:srgbClr val="025249"/>
                </a:solidFill>
                <a:latin typeface="Source Sans Pro" charset="0"/>
                <a:ea typeface="Source Sans Pro" charset="0"/>
                <a:cs typeface="Source Sans Pro" charset="0"/>
              </a:rPr>
              <a:t>() liefert 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DOM </a:t>
            </a:r>
            <a:r>
              <a:rPr lang="de-DE" sz="2400" dirty="0" smtClean="0">
                <a:solidFill>
                  <a:srgbClr val="EF7D1D"/>
                </a:solidFill>
                <a:latin typeface="Source Sans Pro" charset="0"/>
                <a:ea typeface="Source Sans Pro" charset="0"/>
                <a:cs typeface="Source Sans Pro" charset="0"/>
              </a:rPr>
              <a:t>Events</a:t>
            </a:r>
            <a:r>
              <a:rPr lang="de-DE" sz="2400" dirty="0" smtClean="0">
                <a:solidFill>
                  <a:srgbClr val="025249"/>
                </a:solidFill>
                <a:latin typeface="Source Sans Pro" charset="0"/>
                <a:ea typeface="Source Sans Pro" charset="0"/>
                <a:cs typeface="Source Sans Pro" charset="0"/>
              </a:rPr>
              <a:t> sind </a:t>
            </a:r>
            <a:r>
              <a:rPr lang="de-DE" sz="2400" dirty="0" err="1" smtClean="0">
                <a:solidFill>
                  <a:srgbClr val="025249"/>
                </a:solidFill>
                <a:latin typeface="Source Sans Pro" charset="0"/>
                <a:ea typeface="Source Sans Pro" charset="0"/>
                <a:cs typeface="Source Sans Pro" charset="0"/>
              </a:rPr>
              <a:t>gewrappt</a:t>
            </a: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und Repräsentation</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2" name="Textfeld 1"/>
          <p:cNvSpPr txBox="1"/>
          <p:nvPr/>
        </p:nvSpPr>
        <p:spPr>
          <a:xfrm>
            <a:off x="386080" y="6929120"/>
            <a:ext cx="8676640" cy="1754326"/>
          </a:xfrm>
          <a:prstGeom prst="rect">
            <a:avLst/>
          </a:prstGeom>
          <a:noFill/>
        </p:spPr>
        <p:txBody>
          <a:bodyPr wrap="square" rtlCol="0">
            <a:spAutoFit/>
          </a:bodyPr>
          <a:lstStyle/>
          <a:p>
            <a:r>
              <a:rPr lang="de-DE" dirty="0" smtClean="0"/>
              <a:t>Zwei mal State: kein Problem</a:t>
            </a:r>
          </a:p>
          <a:p>
            <a:r>
              <a:rPr lang="de-DE" dirty="0" smtClean="0"/>
              <a:t>Typische </a:t>
            </a:r>
            <a:r>
              <a:rPr lang="de-DE" dirty="0" err="1" smtClean="0"/>
              <a:t>React</a:t>
            </a:r>
            <a:r>
              <a:rPr lang="de-DE" dirty="0" smtClean="0"/>
              <a:t>-Anwendung: oben Container-Komponente, darunter UI-Komponenten</a:t>
            </a:r>
          </a:p>
          <a:p>
            <a:endParaRPr lang="de-DE" dirty="0"/>
          </a:p>
          <a:p>
            <a:r>
              <a:rPr lang="de-DE" dirty="0" smtClean="0"/>
              <a:t>Problem mit der Grafik: wenn </a:t>
            </a:r>
            <a:r>
              <a:rPr lang="de-DE" dirty="0" err="1" smtClean="0"/>
              <a:t>PasswordView</a:t>
            </a:r>
            <a:r>
              <a:rPr lang="de-DE" dirty="0" smtClean="0"/>
              <a:t> neu gerendert wird, wird </a:t>
            </a:r>
            <a:r>
              <a:rPr lang="de-DE" dirty="0" err="1" smtClean="0"/>
              <a:t>PasswordForm</a:t>
            </a:r>
            <a:r>
              <a:rPr lang="de-DE" dirty="0" smtClean="0"/>
              <a:t> UND </a:t>
            </a:r>
            <a:r>
              <a:rPr lang="de-DE" dirty="0" err="1" smtClean="0"/>
              <a:t>MessageDialog</a:t>
            </a:r>
            <a:r>
              <a:rPr lang="de-DE" dirty="0" smtClean="0"/>
              <a:t> neugerendert</a:t>
            </a:r>
          </a:p>
          <a:p>
            <a:r>
              <a:rPr lang="de-DE" dirty="0" smtClean="0"/>
              <a:t>- Wenn State oben neu </a:t>
            </a:r>
            <a:r>
              <a:rPr lang="de-DE" dirty="0" err="1" smtClean="0"/>
              <a:t>gerdenert</a:t>
            </a:r>
            <a:r>
              <a:rPr lang="de-DE" dirty="0" smtClean="0"/>
              <a:t> wird, bleibt der State “unten“ (</a:t>
            </a:r>
            <a:r>
              <a:rPr lang="de-DE" dirty="0" err="1" smtClean="0"/>
              <a:t>PasswordForm</a:t>
            </a:r>
            <a:r>
              <a:rPr lang="de-DE" dirty="0" smtClean="0"/>
              <a:t>) erhalten</a:t>
            </a:r>
            <a:endParaRPr lang="de-DE" dirty="0"/>
          </a:p>
        </p:txBody>
      </p:sp>
      <p:sp>
        <p:nvSpPr>
          <p:cNvPr id="9" name="Textfeld 8"/>
          <p:cNvSpPr txBox="1"/>
          <p:nvPr/>
        </p:nvSpPr>
        <p:spPr>
          <a:xfrm>
            <a:off x="203200" y="4438713"/>
            <a:ext cx="9499600" cy="4081117"/>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742950" lvl="1"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2"/>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2"/>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Ökosystem</a:t>
            </a:r>
            <a:endParaRPr lang="de-DE" dirty="0"/>
          </a:p>
        </p:txBody>
      </p:sp>
      <p:grpSp>
        <p:nvGrpSpPr>
          <p:cNvPr id="23" name="Gruppierung 22"/>
          <p:cNvGrpSpPr/>
          <p:nvPr/>
        </p:nvGrpSpPr>
        <p:grpSpPr>
          <a:xfrm>
            <a:off x="364552" y="1280523"/>
            <a:ext cx="8817717" cy="797258"/>
            <a:chOff x="364552" y="1509123"/>
            <a:chExt cx="8817717" cy="797258"/>
          </a:xfrm>
        </p:grpSpPr>
        <p:sp>
          <p:nvSpPr>
            <p:cNvPr id="7" name="Textfeld 6"/>
            <p:cNvSpPr txBox="1"/>
            <p:nvPr/>
          </p:nvSpPr>
          <p:spPr>
            <a:xfrm>
              <a:off x="6140394" y="1721568"/>
              <a:ext cx="176041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m</a:t>
              </a:r>
              <a:r>
                <a:rPr lang="de-DE" b="1" dirty="0" smtClean="0">
                  <a:solidFill>
                    <a:srgbClr val="025249"/>
                  </a:solidFill>
                  <a:latin typeface="Source Sans Pro Semibold" charset="0"/>
                  <a:ea typeface="Source Sans Pro Semibold" charset="0"/>
                  <a:cs typeface="Source Sans Pro Semibold" charset="0"/>
                </a:rPr>
                <a:t>aterial-design</a:t>
              </a:r>
              <a:endParaRPr lang="de-DE" b="1" dirty="0">
                <a:solidFill>
                  <a:srgbClr val="025249"/>
                </a:solidFill>
                <a:latin typeface="Source Sans Pro Semibold" charset="0"/>
                <a:ea typeface="Source Sans Pro Semibold" charset="0"/>
                <a:cs typeface="Source Sans Pro Semibold" charset="0"/>
              </a:endParaRPr>
            </a:p>
          </p:txBody>
        </p:sp>
        <p:pic>
          <p:nvPicPr>
            <p:cNvPr id="8" name="Bild 7"/>
            <p:cNvPicPr>
              <a:picLocks noChangeAspect="1"/>
            </p:cNvPicPr>
            <p:nvPr/>
          </p:nvPicPr>
          <p:blipFill>
            <a:blip r:embed="rId2"/>
            <a:stretch>
              <a:fillRect/>
            </a:stretch>
          </p:blipFill>
          <p:spPr>
            <a:xfrm>
              <a:off x="8200272" y="1510514"/>
              <a:ext cx="981997" cy="795867"/>
            </a:xfrm>
            <a:prstGeom prst="rect">
              <a:avLst/>
            </a:prstGeom>
          </p:spPr>
        </p:pic>
        <p:pic>
          <p:nvPicPr>
            <p:cNvPr id="11" name="Bild 10"/>
            <p:cNvPicPr>
              <a:picLocks noChangeAspect="1"/>
            </p:cNvPicPr>
            <p:nvPr/>
          </p:nvPicPr>
          <p:blipFill>
            <a:blip r:embed="rId3"/>
            <a:stretch>
              <a:fillRect/>
            </a:stretch>
          </p:blipFill>
          <p:spPr>
            <a:xfrm>
              <a:off x="364552" y="1509123"/>
              <a:ext cx="1756751" cy="795867"/>
            </a:xfrm>
            <a:prstGeom prst="rect">
              <a:avLst/>
            </a:prstGeom>
            <a:ln w="25400" cmpd="sng">
              <a:solidFill>
                <a:srgbClr val="6B8CAB"/>
              </a:solidFill>
              <a:miter lim="800000"/>
            </a:ln>
            <a:effectLst/>
          </p:spPr>
        </p:pic>
        <p:sp>
          <p:nvSpPr>
            <p:cNvPr id="12" name="Textfeld 11"/>
            <p:cNvSpPr txBox="1"/>
            <p:nvPr/>
          </p:nvSpPr>
          <p:spPr>
            <a:xfrm>
              <a:off x="2480417" y="1721568"/>
              <a:ext cx="1787669" cy="369332"/>
            </a:xfrm>
            <a:prstGeom prst="rect">
              <a:avLst/>
            </a:prstGeom>
            <a:noFill/>
          </p:spPr>
          <p:txBody>
            <a:bodyPr wrap="none" rtlCol="0">
              <a:spAutoFit/>
            </a:bodyPr>
            <a:lstStyle/>
            <a:p>
              <a:r>
                <a:rPr lang="de-DE" b="1" dirty="0" smtClean="0">
                  <a:solidFill>
                    <a:srgbClr val="025249"/>
                  </a:solidFill>
                  <a:latin typeface="Source Sans Pro Semibold" charset="0"/>
                  <a:ea typeface="Source Sans Pro Semibold" charset="0"/>
                  <a:cs typeface="Source Sans Pro Semibold" charset="0"/>
                </a:rPr>
                <a:t>Developer Tools</a:t>
              </a:r>
              <a:endParaRPr lang="de-DE" b="1" dirty="0">
                <a:solidFill>
                  <a:srgbClr val="025249"/>
                </a:solidFill>
                <a:latin typeface="Source Sans Pro Semibold" charset="0"/>
                <a:ea typeface="Source Sans Pro Semibold" charset="0"/>
                <a:cs typeface="Source Sans Pro Semibold" charset="0"/>
              </a:endParaRPr>
            </a:p>
          </p:txBody>
        </p:sp>
      </p:grpSp>
      <p:grpSp>
        <p:nvGrpSpPr>
          <p:cNvPr id="26" name="Gruppierung 25"/>
          <p:cNvGrpSpPr/>
          <p:nvPr/>
        </p:nvGrpSpPr>
        <p:grpSpPr>
          <a:xfrm>
            <a:off x="557111" y="5450405"/>
            <a:ext cx="8510128" cy="961438"/>
            <a:chOff x="607911" y="4714737"/>
            <a:chExt cx="8510128" cy="961438"/>
          </a:xfrm>
        </p:grpSpPr>
        <p:sp>
          <p:nvSpPr>
            <p:cNvPr id="9" name="Textfeld 8"/>
            <p:cNvSpPr txBox="1"/>
            <p:nvPr/>
          </p:nvSpPr>
          <p:spPr>
            <a:xfrm>
              <a:off x="5641963" y="5035116"/>
              <a:ext cx="2356735"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F</a:t>
              </a:r>
              <a:r>
                <a:rPr lang="de-DE" b="1" dirty="0" smtClean="0">
                  <a:solidFill>
                    <a:srgbClr val="025249"/>
                  </a:solidFill>
                  <a:latin typeface="Source Sans Pro Semibold" charset="0"/>
                  <a:ea typeface="Source Sans Pro Semibold" charset="0"/>
                  <a:cs typeface="Source Sans Pro Semibold" charset="0"/>
                </a:rPr>
                <a:t>ertige Komponenten</a:t>
              </a:r>
              <a:endParaRPr lang="de-DE" b="1" dirty="0">
                <a:solidFill>
                  <a:srgbClr val="025249"/>
                </a:solidFill>
                <a:latin typeface="Source Sans Pro Semibold" charset="0"/>
                <a:ea typeface="Source Sans Pro Semibold" charset="0"/>
                <a:cs typeface="Source Sans Pro Semibold" charset="0"/>
              </a:endParaRPr>
            </a:p>
          </p:txBody>
        </p:sp>
        <p:pic>
          <p:nvPicPr>
            <p:cNvPr id="10" name="Bild 9"/>
            <p:cNvPicPr>
              <a:picLocks noChangeAspect="1"/>
            </p:cNvPicPr>
            <p:nvPr/>
          </p:nvPicPr>
          <p:blipFill>
            <a:blip r:embed="rId4"/>
            <a:stretch>
              <a:fillRect/>
            </a:stretch>
          </p:blipFill>
          <p:spPr>
            <a:xfrm>
              <a:off x="8271414" y="4832709"/>
              <a:ext cx="846625" cy="843466"/>
            </a:xfrm>
            <a:prstGeom prst="rect">
              <a:avLst/>
            </a:prstGeom>
          </p:spPr>
        </p:pic>
        <p:sp>
          <p:nvSpPr>
            <p:cNvPr id="14" name="Textfeld 13"/>
            <p:cNvSpPr txBox="1"/>
            <p:nvPr/>
          </p:nvSpPr>
          <p:spPr>
            <a:xfrm>
              <a:off x="2480417" y="4976701"/>
              <a:ext cx="1444626"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Native</a:t>
              </a:r>
              <a:endParaRPr lang="de-DE" b="1" dirty="0">
                <a:solidFill>
                  <a:srgbClr val="025249"/>
                </a:solidFill>
                <a:latin typeface="Source Sans Pro Semibold" charset="0"/>
                <a:ea typeface="Source Sans Pro Semibold" charset="0"/>
                <a:cs typeface="Source Sans Pro Semibold" charset="0"/>
              </a:endParaRPr>
            </a:p>
          </p:txBody>
        </p:sp>
        <p:grpSp>
          <p:nvGrpSpPr>
            <p:cNvPr id="15" name="Gruppierung 14"/>
            <p:cNvGrpSpPr/>
            <p:nvPr/>
          </p:nvGrpSpPr>
          <p:grpSpPr>
            <a:xfrm>
              <a:off x="607911" y="4714737"/>
              <a:ext cx="1090719" cy="806237"/>
              <a:chOff x="843353" y="3996267"/>
              <a:chExt cx="1090719" cy="806237"/>
            </a:xfrm>
          </p:grpSpPr>
          <p:pic>
            <p:nvPicPr>
              <p:cNvPr id="16" name="Bild 15"/>
              <p:cNvPicPr>
                <a:picLocks noChangeAspect="1"/>
              </p:cNvPicPr>
              <p:nvPr/>
            </p:nvPicPr>
            <p:blipFill>
              <a:blip r:embed="rId5"/>
              <a:stretch>
                <a:fillRect/>
              </a:stretch>
            </p:blipFill>
            <p:spPr>
              <a:xfrm>
                <a:off x="843353" y="4199466"/>
                <a:ext cx="372086" cy="603037"/>
              </a:xfrm>
              <a:prstGeom prst="rect">
                <a:avLst/>
              </a:prstGeom>
            </p:spPr>
          </p:pic>
          <p:pic>
            <p:nvPicPr>
              <p:cNvPr id="17" name="Bild 16"/>
              <p:cNvPicPr>
                <a:picLocks noChangeAspect="1"/>
              </p:cNvPicPr>
              <p:nvPr/>
            </p:nvPicPr>
            <p:blipFill>
              <a:blip r:embed="rId6"/>
              <a:stretch>
                <a:fillRect/>
              </a:stretch>
            </p:blipFill>
            <p:spPr>
              <a:xfrm>
                <a:off x="1295801" y="3996267"/>
                <a:ext cx="638271" cy="806237"/>
              </a:xfrm>
              <a:prstGeom prst="rect">
                <a:avLst/>
              </a:prstGeom>
            </p:spPr>
          </p:pic>
          <p:pic>
            <p:nvPicPr>
              <p:cNvPr id="18" name="Bild 17"/>
              <p:cNvPicPr>
                <a:picLocks noChangeAspect="1"/>
              </p:cNvPicPr>
              <p:nvPr/>
            </p:nvPicPr>
            <p:blipFill>
              <a:blip r:embed="rId7"/>
              <a:stretch>
                <a:fillRect/>
              </a:stretch>
            </p:blipFill>
            <p:spPr>
              <a:xfrm flipH="1">
                <a:off x="1413881" y="4278992"/>
                <a:ext cx="418592" cy="372413"/>
              </a:xfrm>
              <a:prstGeom prst="rect">
                <a:avLst/>
              </a:prstGeom>
            </p:spPr>
          </p:pic>
        </p:grpSp>
      </p:grpSp>
      <p:grpSp>
        <p:nvGrpSpPr>
          <p:cNvPr id="25" name="Gruppierung 24"/>
          <p:cNvGrpSpPr/>
          <p:nvPr/>
        </p:nvGrpSpPr>
        <p:grpSpPr>
          <a:xfrm>
            <a:off x="692581" y="4171335"/>
            <a:ext cx="8560602" cy="728695"/>
            <a:chOff x="692581" y="3780193"/>
            <a:chExt cx="8560602" cy="728695"/>
          </a:xfrm>
        </p:grpSpPr>
        <p:pic>
          <p:nvPicPr>
            <p:cNvPr id="4" name="Grafik 2"/>
            <p:cNvPicPr>
              <a:picLocks noChangeAspect="1"/>
            </p:cNvPicPr>
            <p:nvPr/>
          </p:nvPicPr>
          <p:blipFill rotWithShape="1">
            <a:blip r:embed="rId8">
              <a:extLst>
                <a:ext uri="{28A0092B-C50C-407E-A947-70E740481C1C}">
                  <a14:useLocalDpi xmlns:a14="http://schemas.microsoft.com/office/drawing/2010/main" val="0"/>
                </a:ext>
              </a:extLst>
            </a:blip>
            <a:srcRect l="23276" r="23536" b="30256"/>
            <a:stretch/>
          </p:blipFill>
          <p:spPr>
            <a:xfrm>
              <a:off x="8115336" y="3874678"/>
              <a:ext cx="1137847" cy="634210"/>
            </a:xfrm>
            <a:prstGeom prst="rect">
              <a:avLst/>
            </a:prstGeom>
          </p:spPr>
        </p:pic>
        <p:sp>
          <p:nvSpPr>
            <p:cNvPr id="6" name="Textfeld 5"/>
            <p:cNvSpPr txBox="1"/>
            <p:nvPr/>
          </p:nvSpPr>
          <p:spPr>
            <a:xfrm>
              <a:off x="6422522" y="3947584"/>
              <a:ext cx="1478290"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Router</a:t>
              </a:r>
              <a:endParaRPr lang="de-DE" b="1" dirty="0">
                <a:solidFill>
                  <a:srgbClr val="025249"/>
                </a:solidFill>
                <a:latin typeface="Source Sans Pro Semibold" charset="0"/>
                <a:ea typeface="Source Sans Pro Semibold" charset="0"/>
                <a:cs typeface="Source Sans Pro Semibold" charset="0"/>
              </a:endParaRPr>
            </a:p>
          </p:txBody>
        </p:sp>
        <p:grpSp>
          <p:nvGrpSpPr>
            <p:cNvPr id="19" name="Gruppierung 18"/>
            <p:cNvGrpSpPr/>
            <p:nvPr/>
          </p:nvGrpSpPr>
          <p:grpSpPr>
            <a:xfrm>
              <a:off x="692581" y="3780193"/>
              <a:ext cx="3609921" cy="535332"/>
              <a:chOff x="792469" y="4221185"/>
              <a:chExt cx="3609921" cy="535332"/>
            </a:xfrm>
          </p:grpSpPr>
          <p:sp>
            <p:nvSpPr>
              <p:cNvPr id="20" name="Textfeld 19"/>
              <p:cNvSpPr txBox="1"/>
              <p:nvPr/>
            </p:nvSpPr>
            <p:spPr>
              <a:xfrm>
                <a:off x="2542585" y="4376631"/>
                <a:ext cx="1859805"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GraphQL</a:t>
                </a:r>
                <a:r>
                  <a:rPr lang="de-DE" b="1" dirty="0" smtClean="0">
                    <a:solidFill>
                      <a:srgbClr val="025249"/>
                    </a:solidFill>
                    <a:latin typeface="Source Sans Pro Semibold" charset="0"/>
                    <a:ea typeface="Source Sans Pro Semibold" charset="0"/>
                    <a:cs typeface="Source Sans Pro Semibold" charset="0"/>
                  </a:rPr>
                  <a:t> &amp; </a:t>
                </a:r>
                <a:r>
                  <a:rPr lang="de-DE" b="1" dirty="0">
                    <a:solidFill>
                      <a:srgbClr val="025249"/>
                    </a:solidFill>
                    <a:latin typeface="Source Sans Pro Semibold" charset="0"/>
                    <a:ea typeface="Source Sans Pro Semibold" charset="0"/>
                    <a:cs typeface="Source Sans Pro Semibold" charset="0"/>
                  </a:rPr>
                  <a:t>R</a:t>
                </a:r>
                <a:r>
                  <a:rPr lang="de-DE" b="1" dirty="0" smtClean="0">
                    <a:solidFill>
                      <a:srgbClr val="025249"/>
                    </a:solidFill>
                    <a:latin typeface="Source Sans Pro Semibold" charset="0"/>
                    <a:ea typeface="Source Sans Pro Semibold" charset="0"/>
                    <a:cs typeface="Source Sans Pro Semibold" charset="0"/>
                  </a:rPr>
                  <a:t>elay</a:t>
                </a:r>
                <a:endParaRPr lang="de-DE" b="1" dirty="0">
                  <a:solidFill>
                    <a:srgbClr val="025249"/>
                  </a:solidFill>
                  <a:latin typeface="Source Sans Pro Semibold" charset="0"/>
                  <a:ea typeface="Source Sans Pro Semibold" charset="0"/>
                  <a:cs typeface="Source Sans Pro Semibold" charset="0"/>
                </a:endParaRPr>
              </a:p>
            </p:txBody>
          </p:sp>
          <p:pic>
            <p:nvPicPr>
              <p:cNvPr id="21" name="Bild 20"/>
              <p:cNvPicPr>
                <a:picLocks noChangeAspect="1"/>
              </p:cNvPicPr>
              <p:nvPr/>
            </p:nvPicPr>
            <p:blipFill>
              <a:blip r:embed="rId9"/>
              <a:stretch>
                <a:fillRect/>
              </a:stretch>
            </p:blipFill>
            <p:spPr>
              <a:xfrm>
                <a:off x="792469" y="4221185"/>
                <a:ext cx="896275" cy="535332"/>
              </a:xfrm>
              <a:prstGeom prst="rect">
                <a:avLst/>
              </a:prstGeom>
            </p:spPr>
          </p:pic>
        </p:grpSp>
      </p:grpSp>
      <p:grpSp>
        <p:nvGrpSpPr>
          <p:cNvPr id="24" name="Gruppierung 23"/>
          <p:cNvGrpSpPr/>
          <p:nvPr/>
        </p:nvGrpSpPr>
        <p:grpSpPr>
          <a:xfrm>
            <a:off x="661525" y="2628156"/>
            <a:ext cx="8519136" cy="992804"/>
            <a:chOff x="661525" y="2588445"/>
            <a:chExt cx="8519136" cy="992804"/>
          </a:xfrm>
        </p:grpSpPr>
        <p:pic>
          <p:nvPicPr>
            <p:cNvPr id="3" name="Grafik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87857" y="2588445"/>
              <a:ext cx="992804" cy="992804"/>
            </a:xfrm>
            <a:prstGeom prst="rect">
              <a:avLst/>
            </a:prstGeom>
          </p:spPr>
        </p:pic>
        <p:sp>
          <p:nvSpPr>
            <p:cNvPr id="5" name="Textfeld 4"/>
            <p:cNvSpPr txBox="1"/>
            <p:nvPr/>
          </p:nvSpPr>
          <p:spPr>
            <a:xfrm>
              <a:off x="6722284" y="2834576"/>
              <a:ext cx="117852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B</a:t>
              </a:r>
              <a:r>
                <a:rPr lang="de-DE" b="1" dirty="0" smtClean="0">
                  <a:solidFill>
                    <a:srgbClr val="025249"/>
                  </a:solidFill>
                  <a:latin typeface="Source Sans Pro Semibold" charset="0"/>
                  <a:ea typeface="Source Sans Pro Semibold" charset="0"/>
                  <a:cs typeface="Source Sans Pro Semibold" charset="0"/>
                </a:rPr>
                <a:t>ootstrap</a:t>
              </a:r>
              <a:endParaRPr lang="de-DE" b="1" dirty="0">
                <a:solidFill>
                  <a:srgbClr val="025249"/>
                </a:solidFill>
                <a:latin typeface="Source Sans Pro Semibold" charset="0"/>
                <a:ea typeface="Source Sans Pro Semibold" charset="0"/>
                <a:cs typeface="Source Sans Pro Semibold" charset="0"/>
              </a:endParaRPr>
            </a:p>
          </p:txBody>
        </p:sp>
        <p:sp>
          <p:nvSpPr>
            <p:cNvPr id="13" name="Textfeld 12"/>
            <p:cNvSpPr txBox="1"/>
            <p:nvPr/>
          </p:nvSpPr>
          <p:spPr>
            <a:xfrm>
              <a:off x="2480417" y="2833185"/>
              <a:ext cx="2531462"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Flux</a:t>
              </a:r>
              <a:r>
                <a:rPr lang="de-DE" b="1" dirty="0" smtClean="0">
                  <a:solidFill>
                    <a:srgbClr val="025249"/>
                  </a:solidFill>
                  <a:latin typeface="Source Sans Pro Semibold" charset="0"/>
                  <a:ea typeface="Source Sans Pro Semibold" charset="0"/>
                  <a:cs typeface="Source Sans Pro Semibold" charset="0"/>
                </a:rPr>
                <a:t> Architekturpattern</a:t>
              </a:r>
              <a:endParaRPr lang="de-DE" b="1" dirty="0">
                <a:solidFill>
                  <a:srgbClr val="025249"/>
                </a:solidFill>
                <a:latin typeface="Source Sans Pro Semibold" charset="0"/>
                <a:ea typeface="Source Sans Pro Semibold" charset="0"/>
                <a:cs typeface="Source Sans Pro Semibold" charset="0"/>
              </a:endParaRPr>
            </a:p>
          </p:txBody>
        </p:sp>
        <p:pic>
          <p:nvPicPr>
            <p:cNvPr id="22" name="Bild 21"/>
            <p:cNvPicPr>
              <a:picLocks noChangeAspect="1"/>
            </p:cNvPicPr>
            <p:nvPr/>
          </p:nvPicPr>
          <p:blipFill>
            <a:blip r:embed="rId11"/>
            <a:stretch>
              <a:fillRect/>
            </a:stretch>
          </p:blipFill>
          <p:spPr>
            <a:xfrm>
              <a:off x="661525" y="2833185"/>
              <a:ext cx="928606" cy="369332"/>
            </a:xfrm>
            <a:prstGeom prst="rect">
              <a:avLst/>
            </a:prstGeom>
          </p:spPr>
        </p:pic>
      </p:grpSp>
    </p:spTree>
    <p:extLst>
      <p:ext uri="{BB962C8B-B14F-4D97-AF65-F5344CB8AC3E}">
        <p14:creationId xmlns:p14="http://schemas.microsoft.com/office/powerpoint/2010/main" val="18781920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Zusammenfassung</a:t>
            </a:r>
            <a:endParaRPr lang="de-DE" dirty="0"/>
          </a:p>
        </p:txBody>
      </p:sp>
      <p:sp>
        <p:nvSpPr>
          <p:cNvPr id="3" name="Textfeld 2"/>
          <p:cNvSpPr txBox="1"/>
          <p:nvPr/>
        </p:nvSpPr>
        <p:spPr>
          <a:xfrm>
            <a:off x="203200" y="1268793"/>
            <a:ext cx="9499600" cy="5410712"/>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React</a:t>
            </a:r>
            <a:endParaRPr lang="de-DE" sz="24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Nur View</a:t>
            </a:r>
            <a:r>
              <a:rPr lang="de-DE" sz="2400" dirty="0" smtClean="0">
                <a:solidFill>
                  <a:srgbClr val="025249"/>
                </a:solidFill>
                <a:latin typeface="Source Sans Pro" charset="0"/>
                <a:ea typeface="Source Sans Pro" charset="0"/>
                <a:cs typeface="Source Sans Pro" charset="0"/>
              </a:rPr>
              <a:t>-Schicht (Komponenten)</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Gut integrierbar mit anderen Frameworks</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Einfache Migrationspfade möglich</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JSX</a:t>
            </a:r>
            <a:r>
              <a:rPr lang="de-DE" sz="2400" dirty="0" smtClean="0">
                <a:solidFill>
                  <a:srgbClr val="025249"/>
                </a:solidFill>
                <a:latin typeface="Source Sans Pro" charset="0"/>
                <a:ea typeface="Source Sans Pro" charset="0"/>
                <a:cs typeface="Source Sans Pro" charset="0"/>
              </a:rPr>
              <a:t> statt </a:t>
            </a:r>
            <a:r>
              <a:rPr lang="de-DE" sz="2400" dirty="0" err="1" smtClean="0">
                <a:solidFill>
                  <a:srgbClr val="025249"/>
                </a:solidFill>
                <a:latin typeface="Source Sans Pro" charset="0"/>
                <a:ea typeface="Source Sans Pro" charset="0"/>
                <a:cs typeface="Source Sans Pro" charset="0"/>
              </a:rPr>
              <a:t>Templatesprache</a:t>
            </a:r>
            <a:r>
              <a:rPr lang="de-DE" sz="2400" dirty="0" smtClean="0">
                <a:solidFill>
                  <a:srgbClr val="025249"/>
                </a:solidFill>
                <a:latin typeface="Source Sans Pro" charset="0"/>
                <a:ea typeface="Source Sans Pro" charset="0"/>
                <a:cs typeface="Source Sans Pro" charset="0"/>
              </a:rPr>
              <a:t> („HTML in JavaScript“)</a:t>
            </a:r>
          </a:p>
          <a:p>
            <a:pPr marL="285750" indent="-285750">
              <a:lnSpc>
                <a:spcPct val="120000"/>
              </a:lnSpc>
              <a:buFont typeface="Arial" charset="0"/>
              <a:buChar char="•"/>
            </a:pPr>
            <a:endParaRPr lang="de-DE" sz="24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Deklarative UI</a:t>
            </a:r>
            <a:endParaRPr lang="de-DE" sz="2400" dirty="0">
              <a:solidFill>
                <a:srgbClr val="EF7D1D"/>
              </a:solidFill>
              <a:latin typeface="Source Sans Pro" charset="0"/>
              <a:ea typeface="Source Sans Pro" charset="0"/>
              <a:cs typeface="Source Sans Pro" charset="0"/>
            </a:endParaRP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Komponenten werden immer </a:t>
            </a:r>
            <a:r>
              <a:rPr lang="de-DE" sz="2400" dirty="0" smtClean="0">
                <a:solidFill>
                  <a:srgbClr val="EF7D1D"/>
                </a:solidFill>
                <a:latin typeface="Source Sans Pro" charset="0"/>
                <a:ea typeface="Source Sans Pro" charset="0"/>
                <a:cs typeface="Source Sans Pro" charset="0"/>
              </a:rPr>
              <a:t>komplett gerendert</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Kein 2-Wege-Databinding</a:t>
            </a:r>
          </a:p>
          <a:p>
            <a:pPr marL="742950" lvl="1"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Komponenten</a:t>
            </a:r>
            <a:r>
              <a:rPr lang="de-DE" sz="2400" dirty="0" smtClean="0">
                <a:solidFill>
                  <a:srgbClr val="025249"/>
                </a:solidFill>
                <a:latin typeface="Source Sans Pro" charset="0"/>
                <a:ea typeface="Source Sans Pro" charset="0"/>
                <a:cs typeface="Source Sans Pro" charset="0"/>
              </a:rPr>
              <a:t> typischerweise organisiert in </a:t>
            </a:r>
            <a:r>
              <a:rPr lang="de-DE" sz="2400" dirty="0" smtClean="0">
                <a:solidFill>
                  <a:srgbClr val="EF7D1D"/>
                </a:solidFill>
                <a:latin typeface="Source Sans Pro" charset="0"/>
                <a:ea typeface="Source Sans Pro" charset="0"/>
                <a:cs typeface="Source Sans Pro" charset="0"/>
              </a:rPr>
              <a:t>Hierarchien</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678682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a:t>
            </a:r>
            <a:r>
              <a:rPr lang="de-DE" spc="80" dirty="0" err="1" smtClean="0"/>
              <a:t>nilshartmann</a:t>
            </a:r>
            <a:r>
              <a:rPr lang="de-DE" spc="80" dirty="0" smtClean="0"/>
              <a:t> | @DJCORDHOSE</a:t>
            </a:r>
            <a:endParaRPr lang="de-DE" spc="80" dirty="0"/>
          </a:p>
        </p:txBody>
      </p:sp>
      <p:sp>
        <p:nvSpPr>
          <p:cNvPr id="3" name="Rechteck 2"/>
          <p:cNvSpPr/>
          <p:nvPr/>
        </p:nvSpPr>
        <p:spPr>
          <a:xfrm>
            <a:off x="1154049" y="21494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Vielen Dank!</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
        <p:nvSpPr>
          <p:cNvPr id="5" name="Rechteck 4"/>
          <p:cNvSpPr/>
          <p:nvPr/>
        </p:nvSpPr>
        <p:spPr>
          <a:xfrm>
            <a:off x="1297653" y="3620254"/>
            <a:ext cx="3986348" cy="369332"/>
          </a:xfrm>
          <a:prstGeom prst="rect">
            <a:avLst/>
          </a:prstGeom>
        </p:spPr>
        <p:txBody>
          <a:bodyPr wrap="none">
            <a:spAutoFit/>
          </a:bodyPr>
          <a:lstStyle/>
          <a:p>
            <a:r>
              <a:rPr lang="de-DE" b="1" spc="80" dirty="0">
                <a:solidFill>
                  <a:srgbClr val="025249"/>
                </a:solidFill>
                <a:latin typeface="Source Sans Pro Semibold" charset="0"/>
                <a:ea typeface="Source Sans Pro Semibold" charset="0"/>
                <a:cs typeface="Source Sans Pro Semibold" charset="0"/>
              </a:rPr>
              <a:t>http</a:t>
            </a:r>
            <a:r>
              <a:rPr lang="de-DE" b="1" spc="80" dirty="0" smtClean="0">
                <a:solidFill>
                  <a:srgbClr val="025249"/>
                </a:solidFill>
                <a:latin typeface="Source Sans Pro Semibold" charset="0"/>
                <a:ea typeface="Source Sans Pro Semibold" charset="0"/>
                <a:cs typeface="Source Sans Pro Semibold" charset="0"/>
              </a:rPr>
              <a:t>://</a:t>
            </a:r>
            <a:r>
              <a:rPr lang="de-DE" b="1" spc="80" dirty="0" err="1" smtClean="0">
                <a:solidFill>
                  <a:srgbClr val="025249"/>
                </a:solidFill>
                <a:latin typeface="Source Sans Pro Semibold" charset="0"/>
                <a:ea typeface="Source Sans Pro Semibold" charset="0"/>
                <a:cs typeface="Source Sans Pro Semibold" charset="0"/>
              </a:rPr>
              <a:t>nilshartmann.net</a:t>
            </a:r>
            <a:r>
              <a:rPr lang="de-DE" b="1" spc="80" dirty="0" smtClean="0">
                <a:solidFill>
                  <a:srgbClr val="025249"/>
                </a:solidFill>
                <a:latin typeface="Source Sans Pro Semibold" charset="0"/>
                <a:ea typeface="Source Sans Pro Semibold" charset="0"/>
                <a:cs typeface="Source Sans Pro Semibold" charset="0"/>
              </a:rPr>
              <a:t>/</a:t>
            </a:r>
            <a:r>
              <a:rPr lang="de-DE" b="1" spc="80" dirty="0" err="1" smtClean="0">
                <a:solidFill>
                  <a:srgbClr val="025249"/>
                </a:solidFill>
                <a:latin typeface="Source Sans Pro Semibold" charset="0"/>
                <a:ea typeface="Source Sans Pro Semibold" charset="0"/>
                <a:cs typeface="Source Sans Pro Semibold" charset="0"/>
              </a:rPr>
              <a:t>react</a:t>
            </a:r>
            <a:r>
              <a:rPr lang="de-DE" b="1" spc="80" dirty="0" smtClean="0">
                <a:solidFill>
                  <a:srgbClr val="025249"/>
                </a:solidFill>
                <a:latin typeface="Source Sans Pro Semibold" charset="0"/>
                <a:ea typeface="Source Sans Pro Semibold" charset="0"/>
                <a:cs typeface="Source Sans Pro Semibold" charset="0"/>
              </a:rPr>
              <a:t>-talk</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Ausblick</a:t>
            </a:r>
            <a:endParaRPr lang="de-DE" dirty="0"/>
          </a:p>
        </p:txBody>
      </p:sp>
    </p:spTree>
    <p:extLst>
      <p:ext uri="{BB962C8B-B14F-4D97-AF65-F5344CB8AC3E}">
        <p14:creationId xmlns:p14="http://schemas.microsoft.com/office/powerpoint/2010/main" val="1038892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APPLICATIONS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Serverseitiges Rendern (1)</a:t>
            </a:r>
            <a:endParaRPr lang="de-DE" dirty="0"/>
          </a:p>
        </p:txBody>
      </p:sp>
      <p:sp>
        <p:nvSpPr>
          <p:cNvPr id="5" name="Rechteck 4"/>
          <p:cNvSpPr/>
          <p:nvPr/>
        </p:nvSpPr>
        <p:spPr>
          <a:xfrm>
            <a:off x="190500" y="2211844"/>
            <a:ext cx="9525000" cy="2677656"/>
          </a:xfrm>
          <a:prstGeom prst="rect">
            <a:avLst/>
          </a:prstGeom>
        </p:spPr>
        <p:txBody>
          <a:bodyPr wrap="square">
            <a:spAutoFit/>
          </a:bodyPr>
          <a:lstStyle/>
          <a:p>
            <a:r>
              <a:rPr lang="de-DE" dirty="0" err="1" smtClean="0">
                <a:solidFill>
                  <a:srgbClr val="025249"/>
                </a:solidFill>
                <a:latin typeface="Source Code Pro Medium" charset="0"/>
                <a:ea typeface="Source Code Pro Medium" charset="0"/>
                <a:cs typeface="Source Code Pro Medium" charset="0"/>
              </a:rPr>
              <a:t>import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React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from</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react</a:t>
            </a:r>
            <a:r>
              <a:rPr lang="de-DE" dirty="0" smtClean="0">
                <a:solidFill>
                  <a:srgbClr val="025249"/>
                </a:solidFill>
                <a:latin typeface="Source Code Pro Medium" charset="0"/>
                <a:ea typeface="Source Code Pro Medium" charset="0"/>
                <a:cs typeface="Source Code Pro Medium" charset="0"/>
              </a:rPr>
              <a:t>';</a:t>
            </a:r>
            <a:br>
              <a:rPr lang="de-DE" dirty="0" smtClean="0">
                <a:solidFill>
                  <a:srgbClr val="025249"/>
                </a:solidFill>
                <a:latin typeface="Source Code Pro Medium" charset="0"/>
                <a:ea typeface="Source Code Pro Medium" charset="0"/>
                <a:cs typeface="Source Code Pro Medium" charset="0"/>
              </a:rPr>
            </a:br>
            <a:r>
              <a:rPr lang="de-DE" dirty="0" err="1" smtClean="0">
                <a:solidFill>
                  <a:srgbClr val="EF7D1D"/>
                </a:solidFill>
                <a:latin typeface="Source Code Pro Medium" charset="0"/>
                <a:ea typeface="Source Code Pro Medium" charset="0"/>
                <a:cs typeface="Source Code Pro Medium" charset="0"/>
              </a:rPr>
              <a:t>import</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ReactDOM</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from</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react</a:t>
            </a:r>
            <a:r>
              <a:rPr lang="de-DE" dirty="0" smtClean="0">
                <a:solidFill>
                  <a:srgbClr val="EF7D1D"/>
                </a:solidFill>
                <a:latin typeface="Source Code Pro Medium" charset="0"/>
                <a:ea typeface="Source Code Pro Medium" charset="0"/>
                <a:cs typeface="Source Code Pro Medium" charset="0"/>
              </a:rPr>
              <a:t>-dom';</a:t>
            </a:r>
            <a:br>
              <a:rPr lang="de-DE" dirty="0" smtClean="0">
                <a:solidFill>
                  <a:srgbClr val="EF7D1D"/>
                </a:solidFill>
                <a:latin typeface="Source Code Pro Medium" charset="0"/>
                <a:ea typeface="Source Code Pro Medium" charset="0"/>
                <a:cs typeface="Source Code Pro Medium" charset="0"/>
              </a:rPr>
            </a:br>
            <a:r>
              <a:rPr lang="de-DE" dirty="0" smtClean="0">
                <a:solidFill>
                  <a:srgbClr val="025249"/>
                </a:solidFill>
                <a:latin typeface="Source Code Pro Medium" charset="0"/>
                <a:ea typeface="Source Code Pro Medium" charset="0"/>
                <a:cs typeface="Source Code Pro Medium" charset="0"/>
              </a:rPr>
              <a:t/>
            </a:r>
            <a:br>
              <a:rPr lang="de-DE" dirty="0" smtClean="0">
                <a:solidFill>
                  <a:srgbClr val="025249"/>
                </a:solidFill>
                <a:latin typeface="Source Code Pro Medium" charset="0"/>
                <a:ea typeface="Source Code Pro Medium" charset="0"/>
                <a:cs typeface="Source Code Pro Medium" charset="0"/>
              </a:rPr>
            </a:br>
            <a:r>
              <a:rPr lang="de-DE" dirty="0" err="1" smtClean="0">
                <a:solidFill>
                  <a:srgbClr val="025249"/>
                </a:solidFill>
                <a:latin typeface="Source Code Pro Medium" charset="0"/>
                <a:ea typeface="Source Code Pro Medium" charset="0"/>
                <a:cs typeface="Source Code Pro Medium" charset="0"/>
              </a:rPr>
              <a:t>import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from</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components</a:t>
            </a:r>
            <a:r>
              <a:rPr lang="de-DE" dirty="0" smtClean="0">
                <a:solidFill>
                  <a:srgbClr val="025249"/>
                </a:solidFill>
                <a:latin typeface="Source Code Pro Medium" charset="0"/>
                <a:ea typeface="Source Code Pro Medium" charset="0"/>
                <a:cs typeface="Source Code Pro Medium" charset="0"/>
              </a:rPr>
              <a:t>/</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a:t>
            </a:r>
            <a:br>
              <a:rPr lang="de-DE" dirty="0" smtClean="0">
                <a:solidFill>
                  <a:srgbClr val="025249"/>
                </a:solidFill>
                <a:latin typeface="Source Code Pro Medium" charset="0"/>
                <a:ea typeface="Source Code Pro Medium" charset="0"/>
                <a:cs typeface="Source Code Pro Medium" charset="0"/>
              </a:rPr>
            </a:br>
            <a:r>
              <a:rPr lang="de-DE" dirty="0" smtClean="0">
                <a:solidFill>
                  <a:srgbClr val="025249"/>
                </a:solidFill>
                <a:latin typeface="Source Code Pro Medium" charset="0"/>
                <a:ea typeface="Source Code Pro Medium" charset="0"/>
                <a:cs typeface="Source Code Pro Medium" charset="0"/>
              </a:rPr>
              <a:t/>
            </a:r>
            <a:br>
              <a:rPr lang="de-DE" dirty="0" smtClean="0">
                <a:solidFill>
                  <a:srgbClr val="025249"/>
                </a:solidFill>
                <a:latin typeface="Source Code Pro Medium" charset="0"/>
                <a:ea typeface="Source Code Pro Medium" charset="0"/>
                <a:cs typeface="Source Code Pro Medium" charset="0"/>
              </a:rPr>
            </a:br>
            <a:r>
              <a:rPr lang="de-DE" dirty="0" err="1">
                <a:solidFill>
                  <a:srgbClr val="EF7D1D"/>
                </a:solidFill>
                <a:latin typeface="Source Code Pro Medium" charset="0"/>
                <a:ea typeface="Source Code Pro Medium" charset="0"/>
                <a:cs typeface="Source Code Pro Medium" charset="0"/>
              </a:rPr>
              <a:t>ReactDOM.render</a:t>
            </a:r>
            <a:r>
              <a:rPr lang="de-DE" dirty="0">
                <a:solidFill>
                  <a:srgbClr val="025249"/>
                </a:solidFill>
                <a:latin typeface="Source Code Pro Medium" charset="0"/>
                <a:ea typeface="Source Code Pro Medium" charset="0"/>
                <a:cs typeface="Source Code Pro Medium" charset="0"/>
              </a:rPr>
              <a: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&lt;</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 /&gt;,   </a:t>
            </a:r>
            <a:endParaRPr lang="de-DE" dirty="0">
              <a:solidFill>
                <a:srgbClr val="025249"/>
              </a:solidFill>
              <a:latin typeface="Source Code Pro Medium" charset="0"/>
              <a:ea typeface="Source Code Pro Medium" charset="0"/>
              <a:cs typeface="Source Code Pro Medium" charset="0"/>
            </a:endParaRPr>
          </a:p>
          <a:p>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document.getElementById</a:t>
            </a:r>
            <a:r>
              <a:rPr lang="de-DE" dirty="0">
                <a:solidFill>
                  <a:srgbClr val="025249"/>
                </a:solidFill>
                <a:latin typeface="Source Code Pro Medium" charset="0"/>
                <a:ea typeface="Source Code Pro Medium" charset="0"/>
                <a:cs typeface="Source Code Pro Medium" charset="0"/>
              </a:rPr>
              <a:t>('</a:t>
            </a:r>
            <a:r>
              <a:rPr lang="de-DE" dirty="0" err="1">
                <a:solidFill>
                  <a:srgbClr val="025249"/>
                </a:solidFill>
                <a:latin typeface="Source Code Pro Medium" charset="0"/>
                <a:ea typeface="Source Code Pro Medium" charset="0"/>
                <a:cs typeface="Source Code Pro Medium" charset="0"/>
              </a:rPr>
              <a:t>mount</a:t>
            </a:r>
            <a:r>
              <a:rPr lang="de-DE" dirty="0">
                <a:solidFill>
                  <a:srgbClr val="025249"/>
                </a:solidFill>
                <a:latin typeface="Source Code Pro Medium" charset="0"/>
                <a:ea typeface="Source Code Pro Medium" charset="0"/>
                <a:cs typeface="Source Code Pro Medium" charset="0"/>
              </a:rPr>
              <a:t>')</a:t>
            </a:r>
          </a:p>
          <a:p>
            <a:r>
              <a:rPr lang="de-DE" dirty="0">
                <a:solidFill>
                  <a:srgbClr val="025249"/>
                </a:solidFill>
                <a:latin typeface="Source Code Pro Medium" charset="0"/>
                <a:ea typeface="Source Code Pro Medium" charset="0"/>
                <a:cs typeface="Source Code Pro Medium" charset="0"/>
              </a:rPr>
              <a:t>);</a:t>
            </a:r>
          </a:p>
        </p:txBody>
      </p:sp>
      <p:sp>
        <p:nvSpPr>
          <p:cNvPr id="4" name="Textfeld 3"/>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Zur Erinnerung: Rendern auf dem Client</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25541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Serverseitiges Rendern (2)</a:t>
            </a:r>
            <a:endParaRPr lang="de-DE" dirty="0"/>
          </a:p>
        </p:txBody>
      </p:sp>
      <p:sp>
        <p:nvSpPr>
          <p:cNvPr id="5" name="Rechteck 4"/>
          <p:cNvSpPr/>
          <p:nvPr/>
        </p:nvSpPr>
        <p:spPr>
          <a:xfrm>
            <a:off x="190500" y="2211844"/>
            <a:ext cx="9525000" cy="3693319"/>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import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React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from</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react</a:t>
            </a:r>
            <a:r>
              <a:rPr lang="de-DE" dirty="0">
                <a:solidFill>
                  <a:srgbClr val="025249"/>
                </a:solidFill>
                <a:latin typeface="Source Code Pro Medium" charset="0"/>
                <a:ea typeface="Source Code Pro Medium" charset="0"/>
                <a:cs typeface="Source Code Pro Medium" charset="0"/>
              </a:rPr>
              <a:t>';</a:t>
            </a:r>
            <a:br>
              <a:rPr lang="de-DE" dirty="0">
                <a:solidFill>
                  <a:srgbClr val="025249"/>
                </a:solidFill>
                <a:latin typeface="Source Code Pro Medium" charset="0"/>
                <a:ea typeface="Source Code Pro Medium" charset="0"/>
                <a:cs typeface="Source Code Pro Medium" charset="0"/>
              </a:rPr>
            </a:br>
            <a:r>
              <a:rPr lang="de-DE" dirty="0" err="1">
                <a:solidFill>
                  <a:srgbClr val="EF7D1D"/>
                </a:solidFill>
                <a:latin typeface="Source Code Pro Medium" charset="0"/>
                <a:ea typeface="Source Code Pro Medium" charset="0"/>
                <a:cs typeface="Source Code Pro Medium" charset="0"/>
              </a:rPr>
              <a:t>import</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ReactDOMServer</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from</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react</a:t>
            </a:r>
            <a:r>
              <a:rPr lang="de-DE" dirty="0">
                <a:solidFill>
                  <a:srgbClr val="EF7D1D"/>
                </a:solidFill>
                <a:latin typeface="Source Code Pro Medium" charset="0"/>
                <a:ea typeface="Source Code Pro Medium" charset="0"/>
                <a:cs typeface="Source Code Pro Medium" charset="0"/>
              </a:rPr>
              <a:t>-dom/</a:t>
            </a:r>
            <a:r>
              <a:rPr lang="de-DE" dirty="0" err="1">
                <a:solidFill>
                  <a:srgbClr val="EF7D1D"/>
                </a:solidFill>
                <a:latin typeface="Source Code Pro Medium" charset="0"/>
                <a:ea typeface="Source Code Pro Medium" charset="0"/>
                <a:cs typeface="Source Code Pro Medium" charset="0"/>
              </a:rPr>
              <a:t>server</a:t>
            </a:r>
            <a:r>
              <a:rPr lang="de-DE" dirty="0">
                <a:solidFill>
                  <a:srgbClr val="EF7D1D"/>
                </a:solidFill>
                <a:latin typeface="Source Code Pro Medium" charset="0"/>
                <a:ea typeface="Source Code Pro Medium" charset="0"/>
                <a:cs typeface="Source Code Pro Medium" charset="0"/>
              </a:rPr>
              <a:t>';</a:t>
            </a:r>
            <a:br>
              <a:rPr lang="de-DE" dirty="0">
                <a:solidFill>
                  <a:srgbClr val="EF7D1D"/>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import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from</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components</a:t>
            </a:r>
            <a:r>
              <a:rPr lang="de-DE" dirty="0">
                <a:solidFill>
                  <a:srgbClr val="025249"/>
                </a:solidFill>
                <a:latin typeface="Source Code Pro Medium" charset="0"/>
                <a:ea typeface="Source Code Pro Medium" charset="0"/>
                <a:cs typeface="Source Code Pro Medium" charset="0"/>
              </a:rPr>
              <a:t>/</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a:t>
            </a:r>
            <a:br>
              <a:rPr lang="de-DE" dirty="0">
                <a:solidFill>
                  <a:srgbClr val="025249"/>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 = </a:t>
            </a:r>
            <a:r>
              <a:rPr lang="de-DE" dirty="0" err="1" smtClean="0">
                <a:solidFill>
                  <a:srgbClr val="EF7D1D"/>
                </a:solidFill>
                <a:latin typeface="Source Code Pro Medium" charset="0"/>
                <a:ea typeface="Source Code Pro Medium" charset="0"/>
                <a:cs typeface="Source Code Pro Medium" charset="0"/>
              </a:rPr>
              <a:t>ReactDOMServer.renderToString</a:t>
            </a:r>
            <a:r>
              <a:rPr lang="de-DE" dirty="0">
                <a:solidFill>
                  <a:srgbClr val="025249"/>
                </a:solidFill>
                <a:latin typeface="Source Code Pro Medium" charset="0"/>
                <a:ea typeface="Source Code Pro Medium" charset="0"/>
                <a:cs typeface="Source Code Pro Medium" charset="0"/>
              </a:rPr>
              <a:t>(&lt;</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 /&gt;);</a:t>
            </a:r>
            <a:br>
              <a:rPr lang="de-DE" dirty="0">
                <a:solidFill>
                  <a:srgbClr val="025249"/>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page</a:t>
            </a:r>
            <a:r>
              <a:rPr lang="de-DE" dirty="0" smtClean="0">
                <a:solidFill>
                  <a:srgbClr val="025249"/>
                </a:solidFill>
                <a:latin typeface="Source Code Pro Medium" charset="0"/>
                <a:ea typeface="Source Code Pro Medium" charset="0"/>
                <a:cs typeface="Source Code Pro Medium" charset="0"/>
              </a:rPr>
              <a:t> = `&lt;</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&gt;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 &lt;</a:t>
            </a:r>
            <a:r>
              <a:rPr lang="de-DE" dirty="0" err="1" smtClean="0">
                <a:solidFill>
                  <a:srgbClr val="025249"/>
                </a:solidFill>
                <a:latin typeface="Source Code Pro Medium" charset="0"/>
                <a:ea typeface="Source Code Pro Medium" charset="0"/>
                <a:cs typeface="Source Code Pro Medium" charset="0"/>
              </a:rPr>
              <a:t>head</a:t>
            </a:r>
            <a:r>
              <a:rPr lang="de-DE" dirty="0" smtClean="0">
                <a:solidFill>
                  <a:srgbClr val="025249"/>
                </a:solidFill>
                <a:latin typeface="Source Code Pro Medium" charset="0"/>
                <a:ea typeface="Source Code Pro Medium" charset="0"/>
                <a:cs typeface="Source Code Pro Medium" charset="0"/>
              </a:rPr>
              <a:t>&gt;. . . &lt;/</a:t>
            </a:r>
            <a:r>
              <a:rPr lang="de-DE" dirty="0" err="1" smtClean="0">
                <a:solidFill>
                  <a:srgbClr val="025249"/>
                </a:solidFill>
                <a:latin typeface="Source Code Pro Medium" charset="0"/>
                <a:ea typeface="Source Code Pro Medium" charset="0"/>
                <a:cs typeface="Source Code Pro Medium" charset="0"/>
              </a:rPr>
              <a:t>head</a:t>
            </a:r>
            <a:r>
              <a:rPr lang="de-DE" dirty="0" smtClean="0">
                <a:solidFill>
                  <a:srgbClr val="025249"/>
                </a:solidFill>
                <a:latin typeface="Source Code Pro Medium" charset="0"/>
                <a:ea typeface="Source Code Pro Medium" charset="0"/>
                <a:cs typeface="Source Code Pro Medium" charset="0"/>
              </a:rPr>
              <a:t>&gt;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 &lt;</a:t>
            </a:r>
            <a:r>
              <a:rPr lang="de-DE" dirty="0" err="1" smtClean="0">
                <a:solidFill>
                  <a:srgbClr val="025249"/>
                </a:solidFill>
                <a:latin typeface="Source Code Pro Medium" charset="0"/>
                <a:ea typeface="Source Code Pro Medium" charset="0"/>
                <a:cs typeface="Source Code Pro Medium" charset="0"/>
              </a:rPr>
              <a:t>body</a:t>
            </a:r>
            <a:r>
              <a:rPr lang="de-DE" dirty="0" smtClean="0">
                <a:solidFill>
                  <a:srgbClr val="025249"/>
                </a:solidFill>
                <a:latin typeface="Source Code Pro Medium" charset="0"/>
                <a:ea typeface="Source Code Pro Medium" charset="0"/>
                <a:cs typeface="Source Code Pro Medium" charset="0"/>
              </a:rPr>
              <a:t>&gt;&lt;div </a:t>
            </a:r>
            <a:r>
              <a:rPr lang="de-DE" dirty="0" err="1" smtClean="0">
                <a:solidFill>
                  <a:srgbClr val="025249"/>
                </a:solidFill>
                <a:latin typeface="Source Code Pro Medium" charset="0"/>
                <a:ea typeface="Source Code Pro Medium" charset="0"/>
                <a:cs typeface="Source Code Pro Medium" charset="0"/>
              </a:rPr>
              <a:t>id</a:t>
            </a:r>
            <a:r>
              <a:rPr lang="de-DE" dirty="0" smtClean="0">
                <a:solidFill>
                  <a:srgbClr val="025249"/>
                </a:solidFill>
                <a:latin typeface="Source Code Pro Medium" charset="0"/>
                <a:ea typeface="Source Code Pro Medium" charset="0"/>
                <a:cs typeface="Source Code Pro Medium" charset="0"/>
              </a:rPr>
              <a:t>=</a:t>
            </a:r>
            <a:r>
              <a:rPr lang="de-DE" dirty="0">
                <a:solidFill>
                  <a:srgbClr val="025249"/>
                </a:solidFill>
                <a:latin typeface="Source Code Pro Medium" charset="0"/>
                <a:ea typeface="Source Code Pro Medium" charset="0"/>
                <a:cs typeface="Source Code Pro Medium" charset="0"/>
              </a:rPr>
              <a:t>'</a:t>
            </a:r>
            <a:r>
              <a:rPr lang="de-DE" dirty="0" err="1" smtClean="0">
                <a:solidFill>
                  <a:srgbClr val="025249"/>
                </a:solidFill>
                <a:latin typeface="Source Code Pro Medium" charset="0"/>
                <a:ea typeface="Source Code Pro Medium" charset="0"/>
                <a:cs typeface="Source Code Pro Medium" charset="0"/>
              </a:rPr>
              <a:t>mount</a:t>
            </a:r>
            <a:r>
              <a:rPr lang="de-DE" dirty="0" smtClean="0">
                <a:solidFill>
                  <a:srgbClr val="025249"/>
                </a:solidFill>
                <a:latin typeface="Source Code Pro Medium" charset="0"/>
                <a:ea typeface="Source Code Pro Medium" charset="0"/>
                <a:cs typeface="Source Code Pro Medium" charset="0"/>
              </a:rPr>
              <a:t>'&gt;</a:t>
            </a:r>
            <a:r>
              <a:rPr lang="de-DE" dirty="0" smtClean="0">
                <a:solidFill>
                  <a:srgbClr val="EF7D1D"/>
                </a:solidFill>
                <a:latin typeface="Source Code Pro Medium" charset="0"/>
                <a:ea typeface="Source Code Pro Medium" charset="0"/>
                <a:cs typeface="Source Code Pro Medium" charset="0"/>
              </a:rPr>
              <a:t>${</a:t>
            </a:r>
            <a:r>
              <a:rPr lang="de-DE" dirty="0" err="1">
                <a:solidFill>
                  <a:srgbClr val="EF7D1D"/>
                </a:solidFill>
                <a:latin typeface="Source Code Pro Medium" charset="0"/>
                <a:ea typeface="Source Code Pro Medium" charset="0"/>
                <a:cs typeface="Source Code Pro Medium" charset="0"/>
              </a:rPr>
              <a:t>html</a:t>
            </a:r>
            <a:r>
              <a:rPr lang="de-DE" dirty="0" smtClean="0">
                <a:solidFill>
                  <a:srgbClr val="EF7D1D"/>
                </a:solidFill>
                <a:latin typeface="Source Code Pro Medium" charset="0"/>
                <a:ea typeface="Source Code Pro Medium" charset="0"/>
                <a:cs typeface="Source Code Pro Medium" charset="0"/>
              </a:rPr>
              <a:t>}</a:t>
            </a:r>
            <a:r>
              <a:rPr lang="de-DE" dirty="0" smtClean="0">
                <a:solidFill>
                  <a:srgbClr val="025249"/>
                </a:solidFill>
                <a:latin typeface="Source Code Pro Medium" charset="0"/>
                <a:ea typeface="Source Code Pro Medium" charset="0"/>
                <a:cs typeface="Source Code Pro Medium" charset="0"/>
              </a:rPr>
              <a:t>&lt;/div&gt;&lt;/</a:t>
            </a:r>
            <a:r>
              <a:rPr lang="de-DE" dirty="0" err="1" smtClean="0">
                <a:solidFill>
                  <a:srgbClr val="025249"/>
                </a:solidFill>
                <a:latin typeface="Source Code Pro Medium" charset="0"/>
                <a:ea typeface="Source Code Pro Medium" charset="0"/>
                <a:cs typeface="Source Code Pro Medium" charset="0"/>
              </a:rPr>
              <a:t>body</a:t>
            </a:r>
            <a:r>
              <a:rPr lang="de-DE" dirty="0" smtClean="0">
                <a:solidFill>
                  <a:srgbClr val="025249"/>
                </a:solidFill>
                <a:latin typeface="Source Code Pro Medium" charset="0"/>
                <a:ea typeface="Source Code Pro Medium" charset="0"/>
                <a:cs typeface="Source Code Pro Medium" charset="0"/>
              </a:rPr>
              <a:t>&gt;</a:t>
            </a:r>
          </a:p>
          <a:p>
            <a:r>
              <a:rPr lang="de-DE" dirty="0" smtClean="0">
                <a:solidFill>
                  <a:srgbClr val="025249"/>
                </a:solidFill>
                <a:latin typeface="Source Code Pro Medium" charset="0"/>
                <a:ea typeface="Source Code Pro Medium" charset="0"/>
                <a:cs typeface="Source Code Pro Medium" charset="0"/>
              </a:rPr>
              <a:t>&lt;/</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&gt;`;</a:t>
            </a:r>
          </a:p>
          <a:p>
            <a:endParaRPr lang="de-DE" dirty="0">
              <a:solidFill>
                <a:srgbClr val="025249"/>
              </a:solidFill>
              <a:latin typeface="Source Code Pro Medium" charset="0"/>
              <a:ea typeface="Source Code Pro Medium" charset="0"/>
              <a:cs typeface="Source Code Pro Medium" charset="0"/>
            </a:endParaRPr>
          </a:p>
          <a:p>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page</a:t>
            </a:r>
            <a:r>
              <a:rPr lang="de-DE" dirty="0" smtClean="0">
                <a:solidFill>
                  <a:srgbClr val="025249"/>
                </a:solidFill>
                <a:latin typeface="Source Code Pro Medium" charset="0"/>
                <a:ea typeface="Source Code Pro Medium" charset="0"/>
                <a:cs typeface="Source Code Pro Medium" charset="0"/>
              </a:rPr>
              <a:t> an Client senden</a:t>
            </a:r>
          </a:p>
        </p:txBody>
      </p:sp>
      <p:sp>
        <p:nvSpPr>
          <p:cNvPr id="4" name="Textfeld 3"/>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Rendern auf dem Server (vereinfacht)</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491563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Unit Tests (Ohne DOM)</a:t>
            </a:r>
            <a:endParaRPr lang="de-DE" dirty="0"/>
          </a:p>
        </p:txBody>
      </p:sp>
      <p:sp>
        <p:nvSpPr>
          <p:cNvPr id="3" name="Rechteck 2"/>
          <p:cNvSpPr/>
          <p:nvPr/>
        </p:nvSpPr>
        <p:spPr>
          <a:xfrm>
            <a:off x="1866900" y="1623348"/>
            <a:ext cx="9169400" cy="4278094"/>
          </a:xfrm>
          <a:prstGeom prst="rect">
            <a:avLst/>
          </a:prstGeom>
        </p:spPr>
        <p:txBody>
          <a:bodyPr wrap="square">
            <a:spAutoFit/>
          </a:bodyPr>
          <a:lstStyle/>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 } </a:t>
            </a:r>
            <a:r>
              <a:rPr lang="de-DE" sz="1600" dirty="0" err="1" smtClean="0">
                <a:solidFill>
                  <a:srgbClr val="025249"/>
                </a:solidFill>
                <a:latin typeface="Source Code Pro" charset="0"/>
                <a:ea typeface="Source Code Pro" charset="0"/>
                <a:cs typeface="Source Code Pro" charset="0"/>
              </a:rPr>
              <a:t>from</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chai</a:t>
            </a:r>
            <a:r>
              <a:rPr lang="de-DE" sz="1600" dirty="0" smtClean="0">
                <a:solidFill>
                  <a:srgbClr val="025249"/>
                </a:solidFill>
                <a:latin typeface="Source Code Pro" charset="0"/>
                <a:ea typeface="Source Code Pro" charset="0"/>
                <a:cs typeface="Source Code Pro" charset="0"/>
              </a:rPr>
              <a:t>';</a:t>
            </a:r>
            <a:endParaRPr lang="de-DE" sz="1600" dirty="0">
              <a:solidFill>
                <a:srgbClr val="025249"/>
              </a:solidFill>
              <a:latin typeface="Source Code Pro" charset="0"/>
              <a:ea typeface="Source Code Pro" charset="0"/>
              <a:cs typeface="Source Code Pro" charset="0"/>
            </a:endParaRPr>
          </a:p>
          <a:p>
            <a:r>
              <a:rPr lang="de-DE" sz="1600" dirty="0" err="1" smtClean="0">
                <a:solidFill>
                  <a:srgbClr val="EF7D1D"/>
                </a:solidFill>
                <a:latin typeface="Source Code Pro" charset="0"/>
                <a:ea typeface="Source Code Pro" charset="0"/>
                <a:cs typeface="Source Code Pro" charset="0"/>
              </a:rPr>
              <a:t>import</a:t>
            </a:r>
            <a:r>
              <a:rPr lang="de-DE" sz="1600" dirty="0" smtClean="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TestUtils</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from</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react</a:t>
            </a:r>
            <a:r>
              <a:rPr lang="de-DE" sz="1600" dirty="0">
                <a:solidFill>
                  <a:srgbClr val="EF7D1D"/>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addons</a:t>
            </a:r>
            <a:r>
              <a:rPr lang="de-DE" sz="1600" dirty="0">
                <a:solidFill>
                  <a:srgbClr val="EF7D1D"/>
                </a:solidFill>
                <a:latin typeface="Source Code Pro" charset="0"/>
                <a:ea typeface="Source Code Pro" charset="0"/>
                <a:cs typeface="Source Code Pro" charset="0"/>
              </a:rPr>
              <a:t>-test-</a:t>
            </a:r>
            <a:r>
              <a:rPr lang="de-DE" sz="1600" dirty="0" err="1">
                <a:solidFill>
                  <a:srgbClr val="EF7D1D"/>
                </a:solidFill>
                <a:latin typeface="Source Code Pro" charset="0"/>
                <a:ea typeface="Source Code Pro" charset="0"/>
                <a:cs typeface="Source Code Pro" charset="0"/>
              </a:rPr>
              <a:t>utils</a:t>
            </a:r>
            <a:r>
              <a:rPr lang="de-DE" sz="1600" dirty="0">
                <a:solidFill>
                  <a:srgbClr val="EF7D1D"/>
                </a:solidFill>
                <a:latin typeface="Source Code Pro" charset="0"/>
                <a:ea typeface="Source Code Pro" charset="0"/>
                <a:cs typeface="Source Code Pro" charset="0"/>
              </a:rPr>
              <a:t>';</a:t>
            </a:r>
          </a:p>
          <a:p>
            <a:endParaRPr lang="de-DE" sz="1600" dirty="0">
              <a:solidFill>
                <a:srgbClr val="025249"/>
              </a:solidFill>
              <a:latin typeface="Source Code Pro" charset="0"/>
              <a:ea typeface="Source Code Pro" charset="0"/>
              <a:cs typeface="Source Code Pro" charset="0"/>
            </a:endParaRPr>
          </a:p>
          <a:p>
            <a:r>
              <a:rPr lang="de-DE" sz="1600" dirty="0" err="1">
                <a:solidFill>
                  <a:srgbClr val="025249"/>
                </a:solidFill>
                <a:latin typeface="Source Code Pro" charset="0"/>
                <a:ea typeface="Source Code Pro" charset="0"/>
                <a:cs typeface="Source Code Pro" charset="0"/>
              </a:rPr>
              <a:t>describe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CheckLabel</a:t>
            </a:r>
            <a:r>
              <a:rPr lang="de-DE" sz="1600" dirty="0">
                <a:solidFill>
                  <a:srgbClr val="025249"/>
                </a:solidFill>
                <a:latin typeface="Source Code Pro" charset="0"/>
                <a:ea typeface="Source Code Pro" charset="0"/>
                <a:cs typeface="Source Code Pro" charset="0"/>
              </a:rPr>
              <a:t>', () =&gt; {</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should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render</a:t>
            </a:r>
            <a:r>
              <a:rPr lang="de-DE" sz="1600" dirty="0">
                <a:solidFill>
                  <a:srgbClr val="025249"/>
                </a:solidFill>
                <a:latin typeface="Source Code Pro" charset="0"/>
                <a:ea typeface="Source Code Pro" charset="0"/>
                <a:cs typeface="Source Code Pro" charset="0"/>
              </a:rPr>
              <a:t> a "</a:t>
            </a:r>
            <a:r>
              <a:rPr lang="de-DE" sz="1600" dirty="0" err="1">
                <a:solidFill>
                  <a:srgbClr val="025249"/>
                </a:solidFill>
                <a:latin typeface="Source Code Pro" charset="0"/>
                <a:ea typeface="Source Code Pro" charset="0"/>
                <a:cs typeface="Source Code Pro" charset="0"/>
              </a:rPr>
              <a:t>checked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label</a:t>
            </a:r>
            <a:r>
              <a:rPr lang="de-DE" sz="1600" dirty="0">
                <a:solidFill>
                  <a:srgbClr val="025249"/>
                </a:solidFill>
                <a:latin typeface="Source Code Pro" charset="0"/>
                <a:ea typeface="Source Code Pro" charset="0"/>
                <a:cs typeface="Source Code Pro" charset="0"/>
              </a:rPr>
              <a:t>', () =&gt; {</a:t>
            </a:r>
          </a:p>
          <a:p>
            <a:endParaRPr lang="de-DE" sz="1600" dirty="0">
              <a:solidFill>
                <a:srgbClr val="025249"/>
              </a:solidFill>
              <a:latin typeface="Source Code Pro" charset="0"/>
              <a:ea typeface="Source Code Pro" charset="0"/>
              <a:cs typeface="Source Code Pro" charset="0"/>
            </a:endParaRPr>
          </a:p>
          <a:p>
            <a:r>
              <a:rPr lang="de-DE" sz="1600" dirty="0">
                <a:solidFill>
                  <a:srgbClr val="025249"/>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const</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renderer</a:t>
            </a:r>
            <a:r>
              <a:rPr lang="de-DE" sz="1600" dirty="0">
                <a:solidFill>
                  <a:srgbClr val="EF7D1D"/>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TestUtils.createRenderer</a:t>
            </a:r>
            <a:r>
              <a:rPr lang="de-DE" sz="1600" dirty="0">
                <a:solidFill>
                  <a:srgbClr val="EF7D1D"/>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renderer.render</a:t>
            </a:r>
            <a:r>
              <a:rPr lang="de-DE" sz="1600" dirty="0">
                <a:solidFill>
                  <a:srgbClr val="025249"/>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&lt;</a:t>
            </a:r>
            <a:r>
              <a:rPr lang="de-DE" sz="1600" dirty="0" err="1">
                <a:solidFill>
                  <a:srgbClr val="025249"/>
                </a:solidFill>
                <a:latin typeface="Source Code Pro" charset="0"/>
                <a:ea typeface="Source Code Pro" charset="0"/>
                <a:cs typeface="Source Code Pro" charset="0"/>
              </a:rPr>
              <a:t>CheckLabel</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label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My</a:t>
            </a:r>
            <a:r>
              <a:rPr lang="de-DE" sz="1600" dirty="0">
                <a:solidFill>
                  <a:srgbClr val="025249"/>
                </a:solidFill>
                <a:latin typeface="Source Code Pro" charset="0"/>
                <a:ea typeface="Source Code Pro" charset="0"/>
                <a:cs typeface="Source Code Pro" charset="0"/>
              </a:rPr>
              <a:t> Label' </a:t>
            </a:r>
            <a:r>
              <a:rPr lang="de-DE" sz="1600" dirty="0" err="1">
                <a:solidFill>
                  <a:srgbClr val="025249"/>
                </a:solidFill>
                <a:latin typeface="Source Code Pro" charset="0"/>
                <a:ea typeface="Source Code Pro" charset="0"/>
                <a:cs typeface="Source Code Pro" charset="0"/>
              </a:rPr>
              <a:t>checked</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true</a:t>
            </a:r>
            <a:r>
              <a:rPr lang="de-DE" sz="1600" dirty="0">
                <a:solidFill>
                  <a:srgbClr val="025249"/>
                </a:solidFill>
                <a:latin typeface="Source Code Pro" charset="0"/>
                <a:ea typeface="Source Code Pro" charset="0"/>
                <a:cs typeface="Source Code Pro" charset="0"/>
              </a:rPr>
              <a:t>}/&gt;</a:t>
            </a:r>
          </a:p>
          <a:p>
            <a:r>
              <a:rPr lang="de-DE" sz="1600" dirty="0">
                <a:solidFill>
                  <a:srgbClr val="025249"/>
                </a:solidFill>
                <a:latin typeface="Source Code Pro" charset="0"/>
                <a:ea typeface="Source Code Pro" charset="0"/>
                <a:cs typeface="Source Code Pro" charset="0"/>
              </a:rPr>
              <a:t>  );</a:t>
            </a:r>
          </a:p>
          <a:p>
            <a:endParaRPr lang="de-DE" sz="1600" dirty="0">
              <a:solidFill>
                <a:srgbClr val="025249"/>
              </a:solidFill>
              <a:latin typeface="Source Code Pro" charset="0"/>
              <a:ea typeface="Source Code Pro" charset="0"/>
              <a:cs typeface="Source Code Pro" charset="0"/>
            </a:endParaRPr>
          </a:p>
          <a:p>
            <a:r>
              <a:rPr lang="de-DE" sz="1600" dirty="0">
                <a:solidFill>
                  <a:srgbClr val="025249"/>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const</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tree</a:t>
            </a:r>
            <a:r>
              <a:rPr lang="de-DE" sz="1600" dirty="0">
                <a:solidFill>
                  <a:srgbClr val="EF7D1D"/>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renderer.getRenderOutput</a:t>
            </a:r>
            <a:r>
              <a:rPr lang="de-DE" sz="1600" dirty="0">
                <a:solidFill>
                  <a:srgbClr val="EF7D1D"/>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tree.type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('div');</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tree.props.className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CheckLabel-checked</a:t>
            </a:r>
            <a:r>
              <a:rPr lang="de-DE" sz="1600" dirty="0">
                <a:solidFill>
                  <a:srgbClr val="025249"/>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tree.props.children</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My</a:t>
            </a:r>
            <a:r>
              <a:rPr lang="de-DE" sz="1600" dirty="0">
                <a:solidFill>
                  <a:srgbClr val="025249"/>
                </a:solidFill>
                <a:latin typeface="Source Code Pro" charset="0"/>
                <a:ea typeface="Source Code Pro" charset="0"/>
                <a:cs typeface="Source Code Pro" charset="0"/>
              </a:rPr>
              <a:t> Label');</a:t>
            </a:r>
          </a:p>
          <a:p>
            <a:r>
              <a:rPr lang="de-DE" sz="1600" dirty="0">
                <a:solidFill>
                  <a:srgbClr val="025249"/>
                </a:solidFill>
                <a:latin typeface="Source Code Pro" charset="0"/>
                <a:ea typeface="Source Code Pro" charset="0"/>
                <a:cs typeface="Source Code Pro" charset="0"/>
              </a:rPr>
              <a:t> });</a:t>
            </a:r>
          </a:p>
          <a:p>
            <a:r>
              <a:rPr lang="de-DE" sz="1600" dirty="0">
                <a:solidFill>
                  <a:srgbClr val="025249"/>
                </a:solidFill>
                <a:latin typeface="Source Code Pro" charset="0"/>
                <a:ea typeface="Source Code Pro" charset="0"/>
                <a:cs typeface="Source Code Pro" charset="0"/>
              </a:rPr>
              <a:t>});</a:t>
            </a:r>
          </a:p>
        </p:txBody>
      </p:sp>
      <p:sp>
        <p:nvSpPr>
          <p:cNvPr id="4" name="Rechteck 3"/>
          <p:cNvSpPr/>
          <p:nvPr/>
        </p:nvSpPr>
        <p:spPr>
          <a:xfrm>
            <a:off x="0" y="3128391"/>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a:t>
            </a:r>
            <a:r>
              <a:rPr lang="de-DE" sz="1500" b="1" dirty="0" err="1" smtClean="0">
                <a:solidFill>
                  <a:srgbClr val="025249"/>
                </a:solidFill>
                <a:latin typeface="Source Sans Pro Semibold" charset="0"/>
                <a:ea typeface="Source Sans Pro Semibold" charset="0"/>
                <a:cs typeface="Source Sans Pro Semibold" charset="0"/>
              </a:rPr>
              <a:t>Shallow</a:t>
            </a:r>
            <a:r>
              <a:rPr lang="de-DE" sz="1500" b="1" dirty="0" smtClean="0">
                <a:solidFill>
                  <a:srgbClr val="025249"/>
                </a:solidFill>
                <a:latin typeface="Source Sans Pro Semibold" charset="0"/>
                <a:ea typeface="Source Sans Pro Semibold" charset="0"/>
                <a:cs typeface="Source Sans Pro Semibold" charset="0"/>
              </a:rPr>
              <a:t> </a:t>
            </a:r>
            <a:r>
              <a:rPr lang="de-DE" sz="1500" b="1" dirty="0" err="1" smtClean="0">
                <a:solidFill>
                  <a:srgbClr val="025249"/>
                </a:solidFill>
                <a:latin typeface="Source Sans Pro Semibold" charset="0"/>
                <a:ea typeface="Source Sans Pro Semibold" charset="0"/>
                <a:cs typeface="Source Sans Pro Semibold" charset="0"/>
              </a:rPr>
              <a:t>rendering</a:t>
            </a:r>
            <a:r>
              <a:rPr lang="de-DE" sz="1500" b="1" dirty="0" smtClean="0">
                <a:solidFill>
                  <a:srgbClr val="025249"/>
                </a:solidFill>
                <a:latin typeface="Source Sans Pro Semibold" charset="0"/>
                <a:ea typeface="Source Sans Pro Semibold" charset="0"/>
                <a:cs typeface="Source Sans Pro Semibold" charset="0"/>
              </a:rPr>
              <a:t>“</a:t>
            </a:r>
            <a:endParaRPr lang="de-DE" sz="15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5662762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Unit Tests (Mit DOM)</a:t>
            </a:r>
            <a:endParaRPr lang="de-DE" dirty="0"/>
          </a:p>
        </p:txBody>
      </p:sp>
      <p:sp>
        <p:nvSpPr>
          <p:cNvPr id="3" name="Rechteck 2"/>
          <p:cNvSpPr/>
          <p:nvPr/>
        </p:nvSpPr>
        <p:spPr>
          <a:xfrm>
            <a:off x="412750" y="1510787"/>
            <a:ext cx="9080500" cy="5016758"/>
          </a:xfrm>
          <a:prstGeom prst="rect">
            <a:avLst/>
          </a:prstGeom>
        </p:spPr>
        <p:txBody>
          <a:bodyPr wrap="square">
            <a:spAutoFit/>
          </a:bodyPr>
          <a:lstStyle/>
          <a:p>
            <a:r>
              <a:rPr lang="de-DE" sz="1600" dirty="0" err="1">
                <a:solidFill>
                  <a:srgbClr val="025249"/>
                </a:solidFill>
                <a:latin typeface="Source Code Pro" charset="0"/>
                <a:ea typeface="Source Code Pro" charset="0"/>
                <a:cs typeface="Source Code Pro" charset="0"/>
              </a:rPr>
              <a:t>import</a:t>
            </a:r>
            <a:r>
              <a:rPr lang="de-DE" sz="1600" dirty="0">
                <a:solidFill>
                  <a:srgbClr val="025249"/>
                </a:solidFill>
                <a:latin typeface="Source Code Pro" charset="0"/>
                <a:ea typeface="Source Code Pro" charset="0"/>
                <a:cs typeface="Source Code Pro" charset="0"/>
              </a:rPr>
              <a:t> {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 } </a:t>
            </a:r>
            <a:r>
              <a:rPr lang="de-DE" sz="1600" dirty="0" err="1">
                <a:solidFill>
                  <a:srgbClr val="025249"/>
                </a:solidFill>
                <a:latin typeface="Source Code Pro" charset="0"/>
                <a:ea typeface="Source Code Pro" charset="0"/>
                <a:cs typeface="Source Code Pro" charset="0"/>
              </a:rPr>
              <a:t>from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chai</a:t>
            </a:r>
            <a:r>
              <a:rPr lang="de-DE" sz="1600" dirty="0" smtClean="0">
                <a:solidFill>
                  <a:srgbClr val="025249"/>
                </a:solidFill>
                <a:latin typeface="Source Code Pro" charset="0"/>
                <a:ea typeface="Source Code Pro" charset="0"/>
                <a:cs typeface="Source Code Pro" charset="0"/>
              </a:rPr>
              <a:t>';</a:t>
            </a:r>
          </a:p>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jsdom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from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mocha-jsdom</a:t>
            </a:r>
            <a:r>
              <a:rPr lang="de-DE" sz="1600" dirty="0" smtClean="0">
                <a:solidFill>
                  <a:srgbClr val="025249"/>
                </a:solidFill>
                <a:latin typeface="Source Code Pro" charset="0"/>
                <a:ea typeface="Source Code Pro" charset="0"/>
                <a:cs typeface="Source Code Pro" charset="0"/>
              </a:rPr>
              <a:t>';</a:t>
            </a:r>
          </a:p>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 . . . } </a:t>
            </a:r>
            <a:r>
              <a:rPr lang="de-DE" sz="1600" dirty="0" err="1" smtClean="0">
                <a:solidFill>
                  <a:srgbClr val="025249"/>
                </a:solidFill>
                <a:latin typeface="Source Code Pro" charset="0"/>
                <a:ea typeface="Source Code Pro" charset="0"/>
                <a:cs typeface="Source Code Pro" charset="0"/>
              </a:rPr>
              <a:t>from</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react</a:t>
            </a:r>
            <a:r>
              <a:rPr lang="de-DE" sz="1600" dirty="0">
                <a:solidFill>
                  <a:srgbClr val="EF7D1D"/>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addons</a:t>
            </a:r>
            <a:r>
              <a:rPr lang="de-DE" sz="1600" dirty="0">
                <a:solidFill>
                  <a:srgbClr val="EF7D1D"/>
                </a:solidFill>
                <a:latin typeface="Source Code Pro" charset="0"/>
                <a:ea typeface="Source Code Pro" charset="0"/>
                <a:cs typeface="Source Code Pro" charset="0"/>
              </a:rPr>
              <a:t>-test-</a:t>
            </a:r>
            <a:r>
              <a:rPr lang="de-DE" sz="1600" dirty="0" err="1">
                <a:solidFill>
                  <a:srgbClr val="EF7D1D"/>
                </a:solidFill>
                <a:latin typeface="Source Code Pro" charset="0"/>
                <a:ea typeface="Source Code Pro" charset="0"/>
                <a:cs typeface="Source Code Pro" charset="0"/>
              </a:rPr>
              <a:t>utils</a:t>
            </a:r>
            <a:r>
              <a:rPr lang="de-DE" sz="1600" dirty="0" smtClean="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err="1" smtClean="0">
                <a:solidFill>
                  <a:srgbClr val="025249"/>
                </a:solidFill>
                <a:latin typeface="Source Code Pro" charset="0"/>
                <a:ea typeface="Source Code Pro" charset="0"/>
                <a:cs typeface="Source Code Pro" charset="0"/>
              </a:rPr>
              <a:t>describe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PasswordForm</a:t>
            </a:r>
            <a:r>
              <a:rPr lang="de-DE" sz="1600" dirty="0">
                <a:solidFill>
                  <a:srgbClr val="025249"/>
                </a:solidFill>
                <a:latin typeface="Source Code Pro" charset="0"/>
                <a:ea typeface="Source Code Pro" charset="0"/>
                <a:cs typeface="Source Code Pro" charset="0"/>
              </a:rPr>
              <a:t>', () =&gt; </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jsdom</a:t>
            </a:r>
            <a:r>
              <a:rPr lang="de-DE" sz="1600" dirty="0" smtClean="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it</a:t>
            </a:r>
            <a:r>
              <a:rPr lang="de-DE" sz="1600" dirty="0" smtClean="0">
                <a:solidFill>
                  <a:srgbClr val="025249"/>
                </a:solidFill>
                <a:latin typeface="Source Code Pro" charset="0"/>
                <a:ea typeface="Source Code Pro" charset="0"/>
                <a:cs typeface="Source Code Pro" charset="0"/>
              </a:rPr>
              <a:t>(</a:t>
            </a:r>
            <a:r>
              <a:rPr lang="de-DE" sz="1600" dirty="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updates</a:t>
            </a:r>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button</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 =&gt; </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const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 </a:t>
            </a:r>
            <a:r>
              <a:rPr lang="de-DE" sz="1600" dirty="0" err="1" smtClean="0">
                <a:solidFill>
                  <a:srgbClr val="EF7D1D"/>
                </a:solidFill>
                <a:latin typeface="Source Code Pro" charset="0"/>
                <a:ea typeface="Source Code Pro" charset="0"/>
                <a:cs typeface="Source Code Pro" charset="0"/>
              </a:rPr>
              <a:t>renderIntoDocument</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&lt;</a:t>
            </a:r>
            <a:r>
              <a:rPr lang="de-DE" sz="1600" dirty="0" err="1">
                <a:solidFill>
                  <a:srgbClr val="025249"/>
                </a:solidFill>
                <a:latin typeface="Source Code Pro" charset="0"/>
                <a:ea typeface="Source Code Pro" charset="0"/>
                <a:cs typeface="Source Code Pro" charset="0"/>
              </a:rPr>
              <a:t>PasswordForm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restrictions</a:t>
            </a:r>
            <a:r>
              <a:rPr lang="de-DE" sz="1600" dirty="0">
                <a:solidFill>
                  <a:srgbClr val="025249"/>
                </a:solidFill>
                <a:latin typeface="Source Code Pro" charset="0"/>
                <a:ea typeface="Source Code Pro" charset="0"/>
                <a:cs typeface="Source Code Pro" charset="0"/>
              </a:rPr>
              <a:t>={. . .} </a:t>
            </a:r>
            <a:r>
              <a:rPr lang="de-DE" sz="1600" dirty="0" err="1">
                <a:solidFill>
                  <a:srgbClr val="025249"/>
                </a:solidFill>
                <a:latin typeface="Source Code Pro" charset="0"/>
                <a:ea typeface="Source Code Pro" charset="0"/>
                <a:cs typeface="Source Code Pro" charset="0"/>
              </a:rPr>
              <a:t>onPasswordSet</a:t>
            </a:r>
            <a:r>
              <a:rPr lang="de-DE" sz="1600" dirty="0">
                <a:solidFill>
                  <a:srgbClr val="025249"/>
                </a:solidFill>
                <a:latin typeface="Source Code Pro" charset="0"/>
                <a:ea typeface="Source Code Pro" charset="0"/>
                <a:cs typeface="Source Code Pro" charset="0"/>
              </a:rPr>
              <a:t>={. . .} </a:t>
            </a:r>
            <a:r>
              <a:rPr lang="de-DE" sz="1600" dirty="0" smtClean="0">
                <a:solidFill>
                  <a:srgbClr val="025249"/>
                </a:solidFill>
                <a:latin typeface="Source Code Pro" charset="0"/>
                <a:ea typeface="Source Code Pro" charset="0"/>
                <a:cs typeface="Source Code Pro" charset="0"/>
              </a:rPr>
              <a:t>/&gt;</a:t>
            </a:r>
          </a:p>
          <a:p>
            <a:r>
              <a:rPr lang="de-DE" sz="1600" dirty="0" smtClean="0">
                <a:solidFill>
                  <a:srgbClr val="025249"/>
                </a:solidFill>
                <a:latin typeface="Source Code Pro" charset="0"/>
                <a:ea typeface="Source Code Pro" charset="0"/>
                <a:cs typeface="Source Code Pro" charset="0"/>
              </a:rPr>
              <a:t>    );</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EF7D1D"/>
                </a:solidFill>
                <a:latin typeface="Source Code Pro" charset="0"/>
                <a:ea typeface="Source Code Pro" charset="0"/>
                <a:cs typeface="Source Code Pro" charset="0"/>
              </a:rPr>
              <a:t>isCompositeComponentWithType</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tree</a:t>
            </a:r>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PasswordForm</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to.be.true</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const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inputField</a:t>
            </a:r>
            <a:r>
              <a:rPr lang="de-DE" sz="1600" dirty="0">
                <a:solidFill>
                  <a:srgbClr val="025249"/>
                </a:solidFill>
                <a:latin typeface="Source Code Pro" charset="0"/>
                <a:ea typeface="Source Code Pro" charset="0"/>
                <a:cs typeface="Source Code Pro" charset="0"/>
              </a:rPr>
              <a:t> = </a:t>
            </a:r>
            <a:r>
              <a:rPr lang="de-DE" sz="1600" dirty="0" err="1" smtClean="0">
                <a:solidFill>
                  <a:srgbClr val="EF7D1D"/>
                </a:solidFill>
                <a:latin typeface="Source Code Pro" charset="0"/>
                <a:ea typeface="Source Code Pro" charset="0"/>
                <a:cs typeface="Source Code Pro" charset="0"/>
              </a:rPr>
              <a:t>findRenderedDOMComponentWithTag</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input</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const</a:t>
            </a:r>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btn</a:t>
            </a:r>
            <a:r>
              <a:rPr lang="de-DE" sz="1600" dirty="0">
                <a:solidFill>
                  <a:srgbClr val="025249"/>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findRenderedDOMComponentWithTag</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button</a:t>
            </a:r>
            <a:r>
              <a:rPr lang="de-DE" sz="1600" dirty="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EF7D1D"/>
                </a:solidFill>
                <a:latin typeface="Source Code Pro" charset="0"/>
                <a:ea typeface="Source Code Pro" charset="0"/>
                <a:cs typeface="Source Code Pro" charset="0"/>
              </a:rPr>
              <a:t>Simulate.change</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inputField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target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value</a:t>
            </a:r>
            <a:r>
              <a:rPr lang="de-DE" sz="1600" dirty="0">
                <a:solidFill>
                  <a:srgbClr val="025249"/>
                </a:solidFill>
                <a:latin typeface="Source Code Pro" charset="0"/>
                <a:ea typeface="Source Code Pro" charset="0"/>
                <a:cs typeface="Source Code Pro" charset="0"/>
              </a:rPr>
              <a:t>: 'xxx</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setPasswordButton.disabled</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to.be.true</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p>
          <a:p>
            <a:r>
              <a:rPr lang="de-DE" sz="1600" dirty="0" smtClean="0">
                <a:solidFill>
                  <a:srgbClr val="025249"/>
                </a:solidFill>
                <a:latin typeface="Source Code Pro" charset="0"/>
                <a:ea typeface="Source Code Pro" charset="0"/>
                <a:cs typeface="Source Code Pro" charset="0"/>
              </a:rPr>
              <a:t>});</a:t>
            </a:r>
            <a:endParaRPr lang="de-DE" sz="1600" dirty="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19050955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Initialisierung und Lebenszyklus</a:t>
            </a:r>
            <a:endParaRPr lang="de-DE" dirty="0"/>
          </a:p>
        </p:txBody>
      </p:sp>
      <p:sp>
        <p:nvSpPr>
          <p:cNvPr id="3" name="Rechteck 2"/>
          <p:cNvSpPr/>
          <p:nvPr/>
        </p:nvSpPr>
        <p:spPr>
          <a:xfrm>
            <a:off x="2247900" y="901699"/>
            <a:ext cx="7658100" cy="5755422"/>
          </a:xfrm>
          <a:prstGeom prst="rect">
            <a:avLst/>
          </a:prstGeom>
        </p:spPr>
        <p:txBody>
          <a:bodyPr wrap="square">
            <a:spAutoFit/>
          </a:bodyPr>
          <a:lstStyle/>
          <a:p>
            <a:r>
              <a:rPr lang="en-US" sz="1600" dirty="0" smtClean="0">
                <a:solidFill>
                  <a:srgbClr val="025249"/>
                </a:solidFill>
                <a:latin typeface="Source Code Pro" charset="0"/>
                <a:ea typeface="Source Code Pro" charset="0"/>
                <a:cs typeface="Source Code Pro" charset="0"/>
              </a:rPr>
              <a:t>class </a:t>
            </a:r>
            <a:r>
              <a:rPr lang="en-US" sz="1600" dirty="0" err="1">
                <a:solidFill>
                  <a:srgbClr val="41719C"/>
                </a:solidFill>
                <a:latin typeface="Source Code Pro Medium" charset="0"/>
                <a:ea typeface="Source Code Pro Medium" charset="0"/>
                <a:cs typeface="Source Code Pro Medium" charset="0"/>
              </a:rPr>
              <a:t>WeatherView</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extends </a:t>
            </a:r>
            <a:r>
              <a:rPr lang="en-US" sz="1600" dirty="0" err="1">
                <a:solidFill>
                  <a:srgbClr val="025249"/>
                </a:solidFill>
                <a:latin typeface="Source Code Pro" charset="0"/>
                <a:ea typeface="Source Code Pro" charset="0"/>
                <a:cs typeface="Source Code Pro" charset="0"/>
              </a:rPr>
              <a:t>React.Component</a:t>
            </a:r>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p>
          <a:p>
            <a:r>
              <a:rPr lang="en-US" sz="1600" dirty="0" smtClean="0">
                <a:solidFill>
                  <a:srgbClr val="025249"/>
                </a:solidFill>
                <a:latin typeface="Source Code Pro" charset="0"/>
                <a:ea typeface="Source Code Pro" charset="0"/>
                <a:cs typeface="Source Code Pro" charset="0"/>
              </a:rPr>
              <a:t> constructor</a:t>
            </a:r>
            <a:r>
              <a:rPr lang="en-US" sz="1600" dirty="0">
                <a:solidFill>
                  <a:srgbClr val="025249"/>
                </a:solidFill>
                <a:latin typeface="Source Code Pro" charset="0"/>
                <a:ea typeface="Source Code Pro" charset="0"/>
                <a:cs typeface="Source Code Pro" charset="0"/>
              </a:rPr>
              <a:t>() {</a:t>
            </a:r>
          </a:p>
          <a:p>
            <a:r>
              <a:rPr lang="en-US" sz="1600" dirty="0" smtClean="0">
                <a:solidFill>
                  <a:srgbClr val="025249"/>
                </a:solidFill>
                <a:latin typeface="Source Code Pro" charset="0"/>
                <a:ea typeface="Source Code Pro" charset="0"/>
                <a:cs typeface="Source Code Pro" charset="0"/>
              </a:rPr>
              <a:t>  </a:t>
            </a:r>
            <a:r>
              <a:rPr lang="en-US" sz="1600" dirty="0" err="1" smtClean="0">
                <a:solidFill>
                  <a:srgbClr val="EF7D1D"/>
                </a:solidFill>
                <a:latin typeface="Source Code Pro" charset="0"/>
                <a:ea typeface="Source Code Pro" charset="0"/>
                <a:cs typeface="Source Code Pro" charset="0"/>
              </a:rPr>
              <a:t>this.state</a:t>
            </a:r>
            <a:r>
              <a:rPr lang="en-US" sz="1600" dirty="0" smtClean="0">
                <a:solidFill>
                  <a:srgbClr val="EF7D1D"/>
                </a:solidFill>
                <a:latin typeface="Source Code Pro" charset="0"/>
                <a:ea typeface="Source Code Pro" charset="0"/>
                <a:cs typeface="Source Code Pro" charset="0"/>
              </a:rPr>
              <a:t> </a:t>
            </a:r>
            <a:r>
              <a:rPr lang="en-US" sz="1600" dirty="0">
                <a:solidFill>
                  <a:srgbClr val="EF7D1D"/>
                </a:solidFill>
                <a:latin typeface="Source Code Pro" charset="0"/>
                <a:ea typeface="Source Code Pro" charset="0"/>
                <a:cs typeface="Source Code Pro" charset="0"/>
              </a:rPr>
              <a:t>= { city: ‘Hamburg’ };</a:t>
            </a: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err="1">
                <a:solidFill>
                  <a:srgbClr val="EF7D1D"/>
                </a:solidFill>
                <a:latin typeface="Source Code Pro" charset="0"/>
                <a:ea typeface="Source Code Pro" charset="0"/>
                <a:cs typeface="Source Code Pro" charset="0"/>
              </a:rPr>
              <a:t>componentDidMount</a:t>
            </a:r>
            <a:r>
              <a:rPr lang="en-US" sz="1600" dirty="0">
                <a:solidFill>
                  <a:srgbClr val="EF7D1D"/>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this.fetchWeather</a:t>
            </a:r>
            <a:r>
              <a:rPr lang="en-US" sz="1600" dirty="0" smtClean="0">
                <a:solidFill>
                  <a:srgbClr val="025249"/>
                </a:solidFill>
                <a:latin typeface="Source Code Pro" charset="0"/>
                <a:ea typeface="Source Code Pro" charset="0"/>
                <a:cs typeface="Source Code Pro" charset="0"/>
              </a:rPr>
              <a:t>(); }</a:t>
            </a:r>
            <a:endParaRPr lang="en-US" sz="1600" dirty="0">
              <a:solidFill>
                <a:srgbClr val="025249"/>
              </a:solidFill>
              <a:latin typeface="Source Code Pro" charset="0"/>
              <a:ea typeface="Source Code Pro" charset="0"/>
              <a:cs typeface="Source Code Pro" charset="0"/>
            </a:endParaRPr>
          </a:p>
          <a:p>
            <a:r>
              <a:rPr lang="en-US" sz="1600" dirty="0" smtClean="0">
                <a:solidFill>
                  <a:srgbClr val="025249"/>
                </a:solidFill>
                <a:latin typeface="Source Code Pro" charset="0"/>
                <a:ea typeface="Source Code Pro" charset="0"/>
                <a:cs typeface="Source Code Pro" charset="0"/>
              </a:rPr>
              <a:t> </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fetchWeather</a:t>
            </a:r>
            <a:r>
              <a:rPr lang="en-US" sz="1600" dirty="0">
                <a:solidFill>
                  <a:srgbClr val="025249"/>
                </a:solidFill>
                <a:latin typeface="Source Code Pro" charset="0"/>
                <a:ea typeface="Source Code Pro" charset="0"/>
                <a:cs typeface="Source Code Pro" charset="0"/>
              </a:rPr>
              <a:t>() {</a:t>
            </a:r>
          </a:p>
          <a:p>
            <a:r>
              <a:rPr lang="en-US" sz="1600" dirty="0" smtClean="0">
                <a:solidFill>
                  <a:srgbClr val="025249"/>
                </a:solidFill>
                <a:latin typeface="Source Code Pro" charset="0"/>
                <a:ea typeface="Source Code Pro" charset="0"/>
                <a:cs typeface="Source Code Pro" charset="0"/>
              </a:rPr>
              <a:t>  fetch(</a:t>
            </a:r>
            <a:r>
              <a:rPr lang="en-US" sz="1600" dirty="0">
                <a:solidFill>
                  <a:srgbClr val="025249"/>
                </a:solidFill>
                <a:latin typeface="Source Code Pro" charset="0"/>
                <a:ea typeface="Source Code Pro" charset="0"/>
                <a:cs typeface="Source Code Pro" charset="0"/>
              </a:rPr>
              <a:t>`http://</a:t>
            </a:r>
            <a:r>
              <a:rPr lang="en-US" sz="1600" dirty="0" err="1">
                <a:solidFill>
                  <a:srgbClr val="025249"/>
                </a:solidFill>
                <a:latin typeface="Source Code Pro" charset="0"/>
                <a:ea typeface="Source Code Pro" charset="0"/>
                <a:cs typeface="Source Code Pro" charset="0"/>
              </a:rPr>
              <a:t>api.w.org</a:t>
            </a:r>
            <a:r>
              <a:rPr lang="en-US" sz="1600" dirty="0" smtClean="0">
                <a:solidFill>
                  <a:srgbClr val="025249"/>
                </a:solidFill>
                <a:latin typeface="Source Code Pro" charset="0"/>
                <a:ea typeface="Source Code Pro" charset="0"/>
                <a:cs typeface="Source Code Pro" charset="0"/>
              </a:rPr>
              <a:t>/${</a:t>
            </a:r>
            <a:r>
              <a:rPr lang="en-US" sz="1600" dirty="0" err="1">
                <a:solidFill>
                  <a:srgbClr val="025249"/>
                </a:solidFill>
                <a:latin typeface="Source Code Pro" charset="0"/>
                <a:ea typeface="Source Code Pro" charset="0"/>
                <a:cs typeface="Source Code Pro" charset="0"/>
              </a:rPr>
              <a:t>this.state.city</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then(response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response.json</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then(weather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this.setState</a:t>
            </a:r>
            <a:r>
              <a:rPr lang="en-US" sz="1600" dirty="0">
                <a:solidFill>
                  <a:srgbClr val="025249"/>
                </a:solidFill>
                <a:latin typeface="Source Code Pro" charset="0"/>
                <a:ea typeface="Source Code Pro" charset="0"/>
                <a:cs typeface="Source Code Pro" charset="0"/>
              </a:rPr>
              <a:t>({weather}))</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render() {</a:t>
            </a:r>
          </a:p>
          <a:p>
            <a:r>
              <a:rPr lang="en-US" sz="1600" dirty="0">
                <a:solidFill>
                  <a:srgbClr val="025249"/>
                </a:solidFill>
                <a:latin typeface="Source Code Pro" charset="0"/>
                <a:ea typeface="Source Code Pro" charset="0"/>
                <a:cs typeface="Source Code Pro" charset="0"/>
              </a:rPr>
              <a:t>  return &lt;div&gt;</a:t>
            </a:r>
          </a:p>
          <a:p>
            <a:r>
              <a:rPr lang="en-US" sz="1600" dirty="0">
                <a:solidFill>
                  <a:srgbClr val="025249"/>
                </a:solidFill>
                <a:latin typeface="Source Code Pro" charset="0"/>
                <a:ea typeface="Source Code Pro" charset="0"/>
                <a:cs typeface="Source Code Pro" charset="0"/>
              </a:rPr>
              <a:t>  &lt;</a:t>
            </a:r>
            <a:r>
              <a:rPr lang="en-US" sz="1600" dirty="0">
                <a:solidFill>
                  <a:srgbClr val="41719C"/>
                </a:solidFill>
                <a:latin typeface="Source Code Pro" charset="0"/>
                <a:ea typeface="Source Code Pro" charset="0"/>
                <a:cs typeface="Source Code Pro" charset="0"/>
              </a:rPr>
              <a:t>Button</a:t>
            </a:r>
            <a:r>
              <a:rPr lang="en-US" sz="1600" dirty="0">
                <a:solidFill>
                  <a:srgbClr val="025249"/>
                </a:solidFill>
                <a:latin typeface="Source Code Pro" charset="0"/>
                <a:ea typeface="Source Code Pro" charset="0"/>
                <a:cs typeface="Source Code Pro" charset="0"/>
              </a:rPr>
              <a:t> label=‘Load’ </a:t>
            </a:r>
            <a:r>
              <a:rPr lang="en-US" sz="1600" dirty="0" err="1">
                <a:solidFill>
                  <a:srgbClr val="025249"/>
                </a:solidFill>
                <a:latin typeface="Source Code Pro" charset="0"/>
                <a:ea typeface="Source Code Pro" charset="0"/>
                <a:cs typeface="Source Code Pro" charset="0"/>
              </a:rPr>
              <a:t>onClick</a:t>
            </a:r>
            <a:r>
              <a:rPr lang="en-US" sz="1600" dirty="0">
                <a:solidFill>
                  <a:srgbClr val="025249"/>
                </a:solidFill>
                <a:latin typeface="Source Code Pro" charset="0"/>
                <a:ea typeface="Source Code Pro" charset="0"/>
                <a:cs typeface="Source Code Pro" charset="0"/>
              </a:rPr>
              <a:t>={() =&gt; </a:t>
            </a:r>
            <a:r>
              <a:rPr lang="en-US" sz="1600" dirty="0" err="1">
                <a:solidFill>
                  <a:srgbClr val="025249"/>
                </a:solidFill>
                <a:latin typeface="Source Code Pro" charset="0"/>
                <a:ea typeface="Source Code Pro" charset="0"/>
                <a:cs typeface="Source Code Pro" charset="0"/>
              </a:rPr>
              <a:t>this.fetchWeather</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&lt;input type=‘text’ value={</a:t>
            </a:r>
            <a:r>
              <a:rPr lang="en-US" sz="1600" dirty="0" err="1">
                <a:solidFill>
                  <a:srgbClr val="025249"/>
                </a:solidFill>
                <a:latin typeface="Source Code Pro" charset="0"/>
                <a:ea typeface="Source Code Pro" charset="0"/>
                <a:cs typeface="Source Code Pro" charset="0"/>
              </a:rPr>
              <a:t>this.state.city</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onChange</a:t>
            </a:r>
            <a:r>
              <a:rPr lang="en-US" sz="1600" dirty="0">
                <a:solidFill>
                  <a:srgbClr val="025249"/>
                </a:solidFill>
                <a:latin typeface="Source Code Pro" charset="0"/>
                <a:ea typeface="Source Code Pro" charset="0"/>
                <a:cs typeface="Source Code Pro" charset="0"/>
              </a:rPr>
              <a:t>={e =&gt; </a:t>
            </a:r>
            <a:r>
              <a:rPr lang="en-US" sz="1600" dirty="0" err="1">
                <a:solidFill>
                  <a:srgbClr val="025249"/>
                </a:solidFill>
                <a:latin typeface="Source Code Pro" charset="0"/>
                <a:ea typeface="Source Code Pro" charset="0"/>
                <a:cs typeface="Source Code Pro" charset="0"/>
              </a:rPr>
              <a:t>this.setState</a:t>
            </a:r>
            <a:r>
              <a:rPr lang="en-US" sz="1600" dirty="0">
                <a:solidFill>
                  <a:srgbClr val="025249"/>
                </a:solidFill>
                <a:latin typeface="Source Code Pro" charset="0"/>
                <a:ea typeface="Source Code Pro" charset="0"/>
                <a:cs typeface="Source Code Pro" charset="0"/>
              </a:rPr>
              <a:t>({city: </a:t>
            </a:r>
            <a:r>
              <a:rPr lang="en-US" sz="1600" dirty="0" err="1">
                <a:solidFill>
                  <a:srgbClr val="025249"/>
                </a:solidFill>
                <a:latin typeface="Source Code Pro" charset="0"/>
                <a:ea typeface="Source Code Pro" charset="0"/>
                <a:cs typeface="Source Code Pro" charset="0"/>
              </a:rPr>
              <a:t>e.target.value</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a:t>
            </a:r>
            <a:r>
              <a:rPr lang="en-US" sz="1600" dirty="0" err="1">
                <a:solidFill>
                  <a:srgbClr val="41719C"/>
                </a:solidFill>
                <a:latin typeface="Source Code Pro Medium" charset="0"/>
                <a:ea typeface="Source Code Pro Medium" charset="0"/>
                <a:cs typeface="Source Code Pro Medium" charset="0"/>
              </a:rPr>
              <a:t>WeatherPanel</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weather={</a:t>
            </a:r>
            <a:r>
              <a:rPr lang="en-US" sz="1600" dirty="0" err="1">
                <a:solidFill>
                  <a:srgbClr val="025249"/>
                </a:solidFill>
                <a:latin typeface="Source Code Pro" charset="0"/>
                <a:ea typeface="Source Code Pro" charset="0"/>
                <a:cs typeface="Source Code Pro" charset="0"/>
              </a:rPr>
              <a:t>this.state.weather</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&lt;/div&gt;;</a:t>
            </a:r>
          </a:p>
          <a:p>
            <a:r>
              <a:rPr lang="en-US" sz="1600" dirty="0">
                <a:solidFill>
                  <a:srgbClr val="025249"/>
                </a:solidFill>
                <a:latin typeface="Source Code Pro" charset="0"/>
                <a:ea typeface="Source Code Pro" charset="0"/>
                <a:cs typeface="Source Code Pro" charset="0"/>
              </a:rPr>
              <a:t> }</a:t>
            </a:r>
          </a:p>
          <a:p>
            <a:r>
              <a:rPr lang="en-US" sz="1600" dirty="0">
                <a:solidFill>
                  <a:srgbClr val="025249"/>
                </a:solidFill>
                <a:latin typeface="Source Code Pro" charset="0"/>
                <a:ea typeface="Source Code Pro" charset="0"/>
                <a:cs typeface="Source Code Pro" charset="0"/>
              </a:rPr>
              <a:t>}</a:t>
            </a:r>
          </a:p>
        </p:txBody>
      </p:sp>
      <p:sp>
        <p:nvSpPr>
          <p:cNvPr id="8" name="Rechteck 7"/>
          <p:cNvSpPr/>
          <p:nvPr/>
        </p:nvSpPr>
        <p:spPr>
          <a:xfrm>
            <a:off x="-2" y="1382827"/>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Zustand initialisieren</a:t>
            </a:r>
            <a:endParaRPr lang="de-DE" sz="1500" b="1" dirty="0">
              <a:solidFill>
                <a:srgbClr val="025249"/>
              </a:solidFill>
              <a:latin typeface="Source Sans Pro Semibold" charset="0"/>
              <a:ea typeface="Source Sans Pro Semibold" charset="0"/>
              <a:cs typeface="Source Sans Pro Semibold" charset="0"/>
            </a:endParaRPr>
          </a:p>
        </p:txBody>
      </p:sp>
      <p:sp>
        <p:nvSpPr>
          <p:cNvPr id="9" name="Rechteck 8"/>
          <p:cNvSpPr/>
          <p:nvPr/>
        </p:nvSpPr>
        <p:spPr>
          <a:xfrm>
            <a:off x="-3" y="2163875"/>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Initiales laden auslösen</a:t>
            </a:r>
            <a:endParaRPr lang="de-DE" sz="15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269537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109260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OPEN SOURCE VON FACEBOOK</a:t>
            </a:r>
          </a:p>
          <a:p>
            <a:pPr algn="ctr"/>
            <a:r>
              <a:rPr lang="de-DE" sz="2600" dirty="0">
                <a:solidFill>
                  <a:srgbClr val="025249"/>
                </a:solidFill>
                <a:latin typeface="Source Code Pro" charset="0"/>
                <a:ea typeface="Source Code Pro" charset="0"/>
                <a:cs typeface="Source Code Pro" charset="0"/>
              </a:rPr>
              <a:t>https://</a:t>
            </a:r>
            <a:r>
              <a:rPr lang="de-DE" sz="2600" dirty="0" err="1">
                <a:solidFill>
                  <a:srgbClr val="025249"/>
                </a:solidFill>
                <a:latin typeface="Source Code Pro" charset="0"/>
                <a:ea typeface="Source Code Pro" charset="0"/>
                <a:cs typeface="Source Code Pro" charset="0"/>
              </a:rPr>
              <a:t>facebook.github.io</a:t>
            </a:r>
            <a:r>
              <a:rPr lang="de-DE" sz="2600" dirty="0">
                <a:solidFill>
                  <a:srgbClr val="025249"/>
                </a:solidFill>
                <a:latin typeface="Source Code Pro" charset="0"/>
                <a:ea typeface="Source Code Pro" charset="0"/>
                <a:cs typeface="Source Code Pro" charset="0"/>
              </a:rPr>
              <a:t>/</a:t>
            </a:r>
            <a:r>
              <a:rPr lang="de-DE" sz="2600" dirty="0" err="1">
                <a:solidFill>
                  <a:srgbClr val="025249"/>
                </a:solidFill>
                <a:latin typeface="Source Code Pro" charset="0"/>
                <a:ea typeface="Source Code Pro" charset="0"/>
                <a:cs typeface="Source Code Pro" charset="0"/>
              </a:rPr>
              <a:t>react</a:t>
            </a:r>
            <a:endParaRPr lang="de-DE" sz="2275" dirty="0">
              <a:solidFill>
                <a:srgbClr val="025249"/>
              </a:solidFill>
              <a:latin typeface="Source Code Pro" charset="0"/>
              <a:ea typeface="Source Code Pro" charset="0"/>
              <a:cs typeface="Source Code Pro"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18674918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712390" y="2686142"/>
            <a:ext cx="7047122" cy="3080715"/>
          </a:xfrm>
          <a:prstGeom prst="rect">
            <a:avLst/>
          </a:prstGeom>
        </p:spPr>
        <p:txBody>
          <a:bodyPr wrap="none">
            <a:spAutoFit/>
          </a:bodyPr>
          <a:lstStyle/>
          <a:p>
            <a:pPr algn="r"/>
            <a:r>
              <a:rPr lang="de-DE" sz="19419" b="1" dirty="0">
                <a:solidFill>
                  <a:srgbClr val="025249"/>
                </a:solidFill>
                <a:latin typeface="Montserrat" charset="0"/>
                <a:ea typeface="Montserrat" charset="0"/>
                <a:cs typeface="Montserrat" charset="0"/>
              </a:rPr>
              <a:t>v 15.0</a:t>
            </a:r>
            <a:endParaRPr lang="de-DE" sz="2925" b="1" dirty="0">
              <a:solidFill>
                <a:srgbClr val="025249"/>
              </a:solidFill>
              <a:latin typeface="Montserrat" charset="0"/>
              <a:ea typeface="Montserrat" charset="0"/>
              <a:cs typeface="Montserrat" charset="0"/>
            </a:endParaRPr>
          </a:p>
        </p:txBody>
      </p:sp>
      <p:sp>
        <p:nvSpPr>
          <p:cNvPr id="5" name="Titel 4"/>
          <p:cNvSpPr>
            <a:spLocks noGrp="1"/>
          </p:cNvSpPr>
          <p:nvPr>
            <p:ph type="title"/>
          </p:nvPr>
        </p:nvSpPr>
        <p:spPr/>
        <p:txBody>
          <a:bodyPr/>
          <a:lstStyle/>
          <a:p>
            <a:r>
              <a:rPr lang="de-DE" dirty="0" smtClean="0"/>
              <a:t>Aktuelle Version</a:t>
            </a:r>
            <a:endParaRPr lang="de-DE" dirty="0"/>
          </a:p>
        </p:txBody>
      </p:sp>
      <p:sp>
        <p:nvSpPr>
          <p:cNvPr id="6" name="Rechteck 5"/>
          <p:cNvSpPr/>
          <p:nvPr/>
        </p:nvSpPr>
        <p:spPr>
          <a:xfrm>
            <a:off x="5937905" y="1939985"/>
            <a:ext cx="2821606" cy="1192634"/>
          </a:xfrm>
          <a:prstGeom prst="rect">
            <a:avLst/>
          </a:prstGeom>
        </p:spPr>
        <p:txBody>
          <a:bodyPr wrap="none">
            <a:spAutoFit/>
          </a:bodyPr>
          <a:lstStyle/>
          <a:p>
            <a:pPr algn="r"/>
            <a:r>
              <a:rPr lang="de-DE" sz="7150" b="1" dirty="0">
                <a:solidFill>
                  <a:srgbClr val="5AB88F"/>
                </a:solidFill>
                <a:latin typeface="Montserrat" charset="0"/>
                <a:ea typeface="Montserrat" charset="0"/>
                <a:cs typeface="Montserrat" charset="0"/>
              </a:rPr>
              <a:t>0.14.8</a:t>
            </a:r>
            <a:endParaRPr lang="de-DE" sz="1300" b="1" dirty="0">
              <a:solidFill>
                <a:srgbClr val="5AB88F"/>
              </a:solidFill>
              <a:latin typeface="Montserrat" charset="0"/>
              <a:ea typeface="Montserrat" charset="0"/>
              <a:cs typeface="Montserrat" charset="0"/>
            </a:endParaRPr>
          </a:p>
        </p:txBody>
      </p:sp>
      <p:sp>
        <p:nvSpPr>
          <p:cNvPr id="7" name="Rechteck 6"/>
          <p:cNvSpPr/>
          <p:nvPr/>
        </p:nvSpPr>
        <p:spPr>
          <a:xfrm>
            <a:off x="7540908" y="844866"/>
            <a:ext cx="1218603" cy="917624"/>
          </a:xfrm>
          <a:prstGeom prst="rect">
            <a:avLst/>
          </a:prstGeom>
        </p:spPr>
        <p:txBody>
          <a:bodyPr wrap="none">
            <a:spAutoFit/>
          </a:bodyPr>
          <a:lstStyle/>
          <a:p>
            <a:pPr algn="r"/>
            <a:r>
              <a:rPr lang="de-DE" sz="5363" b="1" dirty="0">
                <a:solidFill>
                  <a:srgbClr val="5AB88F"/>
                </a:solidFill>
                <a:latin typeface="Montserrat" charset="0"/>
                <a:ea typeface="Montserrat" charset="0"/>
                <a:cs typeface="Montserrat" charset="0"/>
              </a:rPr>
              <a:t>0.3</a:t>
            </a:r>
            <a:endParaRPr lang="de-DE" sz="894" b="1" dirty="0">
              <a:solidFill>
                <a:srgbClr val="5AB88F"/>
              </a:solidFill>
              <a:latin typeface="Montserrat" charset="0"/>
              <a:ea typeface="Montserrat" charset="0"/>
              <a:cs typeface="Montserrat" charset="0"/>
            </a:endParaRPr>
          </a:p>
        </p:txBody>
      </p:sp>
      <p:sp>
        <p:nvSpPr>
          <p:cNvPr id="2" name="Rechteck 1"/>
          <p:cNvSpPr/>
          <p:nvPr/>
        </p:nvSpPr>
        <p:spPr>
          <a:xfrm>
            <a:off x="6801684" y="1593813"/>
            <a:ext cx="1991251" cy="292388"/>
          </a:xfrm>
          <a:prstGeom prst="rect">
            <a:avLst/>
          </a:prstGeom>
        </p:spPr>
        <p:txBody>
          <a:bodyPr wrap="none">
            <a:spAutoFit/>
          </a:bodyPr>
          <a:lstStyle/>
          <a:p>
            <a:r>
              <a:rPr lang="de-DE" sz="1300" b="1" dirty="0">
                <a:solidFill>
                  <a:srgbClr val="025249"/>
                </a:solidFill>
                <a:latin typeface="Source Sans Pro Semibold" charset="0"/>
                <a:ea typeface="Source Sans Pro Semibold" charset="0"/>
                <a:cs typeface="Source Sans Pro Semibold" charset="0"/>
              </a:rPr>
              <a:t>05 | 2013 – OPEN SOURCE</a:t>
            </a:r>
            <a:endParaRPr lang="de-DE" sz="1300" dirty="0"/>
          </a:p>
        </p:txBody>
      </p:sp>
      <p:sp>
        <p:nvSpPr>
          <p:cNvPr id="9" name="Rechteck 8"/>
          <p:cNvSpPr/>
          <p:nvPr/>
        </p:nvSpPr>
        <p:spPr>
          <a:xfrm>
            <a:off x="6216888" y="5297931"/>
            <a:ext cx="2576346" cy="292388"/>
          </a:xfrm>
          <a:prstGeom prst="rect">
            <a:avLst/>
          </a:prstGeom>
        </p:spPr>
        <p:txBody>
          <a:bodyPr wrap="none">
            <a:spAutoFit/>
          </a:bodyPr>
          <a:lstStyle/>
          <a:p>
            <a:r>
              <a:rPr lang="de-DE" sz="1300" b="1" dirty="0">
                <a:solidFill>
                  <a:srgbClr val="025249"/>
                </a:solidFill>
                <a:latin typeface="Source Sans Pro Semibold" charset="0"/>
                <a:ea typeface="Source Sans Pro Semibold" charset="0"/>
                <a:cs typeface="Source Sans Pro Semibold" charset="0"/>
              </a:rPr>
              <a:t>05 </a:t>
            </a:r>
            <a:r>
              <a:rPr lang="de-DE" sz="1300" b="1">
                <a:solidFill>
                  <a:srgbClr val="025249"/>
                </a:solidFill>
                <a:latin typeface="Source Sans Pro Semibold" charset="0"/>
                <a:ea typeface="Source Sans Pro Semibold" charset="0"/>
                <a:cs typeface="Source Sans Pro Semibold" charset="0"/>
              </a:rPr>
              <a:t>| 2016 – NEUE VERSIONIERUNG</a:t>
            </a:r>
            <a:endParaRPr lang="de-DE" sz="1300" dirty="0"/>
          </a:p>
        </p:txBody>
      </p:sp>
    </p:spTree>
    <p:extLst>
      <p:ext uri="{BB962C8B-B14F-4D97-AF65-F5344CB8AC3E}">
        <p14:creationId xmlns:p14="http://schemas.microsoft.com/office/powerpoint/2010/main" val="8195118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026013" y="2920405"/>
            <a:ext cx="7887096" cy="2580578"/>
          </a:xfrm>
          <a:prstGeom prst="rect">
            <a:avLst/>
          </a:prstGeom>
        </p:spPr>
        <p:txBody>
          <a:bodyPr wrap="none">
            <a:spAutoFit/>
          </a:bodyPr>
          <a:lstStyle/>
          <a:p>
            <a:r>
              <a:rPr lang="de-DE" sz="16169" b="1" dirty="0" smtClean="0">
                <a:solidFill>
                  <a:srgbClr val="5AB88F"/>
                </a:solidFill>
                <a:latin typeface="Source Sans Pro" charset="0"/>
                <a:ea typeface="Source Sans Pro" charset="0"/>
                <a:cs typeface="Source Sans Pro" charset="0"/>
              </a:rPr>
              <a:t>V</a:t>
            </a:r>
            <a:r>
              <a:rPr lang="de-DE" sz="16169" b="1" dirty="0" smtClean="0">
                <a:solidFill>
                  <a:srgbClr val="025249"/>
                </a:solidFill>
                <a:latin typeface="Source Sans Pro" charset="0"/>
                <a:ea typeface="Source Sans Pro" charset="0"/>
                <a:cs typeface="Source Sans Pro" charset="0"/>
              </a:rPr>
              <a:t> in M</a:t>
            </a:r>
            <a:r>
              <a:rPr lang="de-DE" sz="16169" b="1" dirty="0" smtClean="0">
                <a:solidFill>
                  <a:srgbClr val="5AB88F"/>
                </a:solidFill>
                <a:latin typeface="Source Sans Pro" charset="0"/>
                <a:ea typeface="Source Sans Pro" charset="0"/>
                <a:cs typeface="Source Sans Pro" charset="0"/>
              </a:rPr>
              <a:t>V</a:t>
            </a:r>
            <a:r>
              <a:rPr lang="de-DE" sz="16169" b="1" dirty="0" smtClean="0">
                <a:solidFill>
                  <a:srgbClr val="025249"/>
                </a:solidFill>
                <a:latin typeface="Source Sans Pro" charset="0"/>
                <a:ea typeface="Source Sans Pro" charset="0"/>
                <a:cs typeface="Source Sans Pro" charset="0"/>
              </a:rPr>
              <a:t>C</a:t>
            </a:r>
            <a:endParaRPr lang="de-DE" sz="26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smtClean="0"/>
              <a:t>Nur View-Schicht</a:t>
            </a:r>
            <a:endParaRPr lang="de-DE" dirty="0"/>
          </a:p>
        </p:txBody>
      </p:sp>
    </p:spTree>
    <p:extLst>
      <p:ext uri="{BB962C8B-B14F-4D97-AF65-F5344CB8AC3E}">
        <p14:creationId xmlns:p14="http://schemas.microsoft.com/office/powerpoint/2010/main" val="11891204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625279" y="2920405"/>
            <a:ext cx="4655442" cy="2580578"/>
          </a:xfrm>
          <a:prstGeom prst="rect">
            <a:avLst/>
          </a:prstGeom>
        </p:spPr>
        <p:txBody>
          <a:bodyPr wrap="none">
            <a:spAutoFit/>
          </a:bodyPr>
          <a:lstStyle/>
          <a:p>
            <a:r>
              <a:rPr lang="de-DE" sz="16169" b="1" smtClean="0">
                <a:solidFill>
                  <a:srgbClr val="5AB88F"/>
                </a:solidFill>
                <a:latin typeface="Source Sans Pro" charset="0"/>
                <a:ea typeface="Source Sans Pro" charset="0"/>
                <a:cs typeface="Source Sans Pro" charset="0"/>
              </a:rPr>
              <a:t>ES</a:t>
            </a:r>
            <a:r>
              <a:rPr lang="de-DE" sz="16169" b="1" smtClean="0">
                <a:solidFill>
                  <a:srgbClr val="025249"/>
                </a:solidFill>
                <a:latin typeface="Source Sans Pro" charset="0"/>
                <a:ea typeface="Source Sans Pro" charset="0"/>
                <a:cs typeface="Source Sans Pro" charset="0"/>
              </a:rPr>
              <a:t>6+</a:t>
            </a:r>
            <a:endParaRPr lang="de-DE" sz="26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err="1" smtClean="0"/>
              <a:t>ECMAScript</a:t>
            </a:r>
            <a:r>
              <a:rPr lang="de-DE" dirty="0" smtClean="0"/>
              <a:t> 2015</a:t>
            </a:r>
            <a:endParaRPr lang="de-DE" dirty="0"/>
          </a:p>
        </p:txBody>
      </p:sp>
    </p:spTree>
    <p:extLst>
      <p:ext uri="{BB962C8B-B14F-4D97-AF65-F5344CB8AC3E}">
        <p14:creationId xmlns:p14="http://schemas.microsoft.com/office/powerpoint/2010/main" val="8730356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3548074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2915</Words>
  <Application>Microsoft Macintosh PowerPoint</Application>
  <PresentationFormat>A4-Papier (210x297 mm)</PresentationFormat>
  <Paragraphs>482</Paragraphs>
  <Slides>44</Slides>
  <Notes>23</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44</vt:i4>
      </vt:variant>
    </vt:vector>
  </HeadingPairs>
  <TitlesOfParts>
    <vt:vector size="54" baseType="lpstr">
      <vt:lpstr>Arial</vt:lpstr>
      <vt:lpstr>Calibri</vt:lpstr>
      <vt:lpstr>Calibri Light</vt:lpstr>
      <vt:lpstr>Montserrat</vt:lpstr>
      <vt:lpstr>Source Code Pro</vt:lpstr>
      <vt:lpstr>Source Code Pro Medium</vt:lpstr>
      <vt:lpstr>Source Code Pro Semibold</vt:lpstr>
      <vt:lpstr>Source Sans Pro</vt:lpstr>
      <vt:lpstr>Source Sans Pro Semibold</vt:lpstr>
      <vt:lpstr>Office-Design</vt:lpstr>
      <vt:lpstr>Oliver Zeigermann &amp; Nils Hartmann   |   EnterJS |   Juni 2016    </vt:lpstr>
      <vt:lpstr>http://nilshartmann.net/react-talk</vt:lpstr>
      <vt:lpstr>http://reactbuch.de</vt:lpstr>
      <vt:lpstr>PowerPoint-Präsentation</vt:lpstr>
      <vt:lpstr>PowerPoint-Präsentation</vt:lpstr>
      <vt:lpstr>Aktuelle Version</vt:lpstr>
      <vt:lpstr>Nur View-Schicht</vt:lpstr>
      <vt:lpstr>ECMAScript 2015</vt:lpstr>
      <vt:lpstr>Beispiel Anwendung</vt:lpstr>
      <vt:lpstr>Wiederverwendbare Komponenten</vt:lpstr>
      <vt:lpstr>Anwendungen aus Komponenten komponiert</vt:lpstr>
      <vt:lpstr>Komponenten</vt:lpstr>
      <vt:lpstr>React Schritt für Schritt</vt:lpstr>
      <vt:lpstr>Die JSX Spracherweiterung</vt:lpstr>
      <vt:lpstr>Eine React Komponente: Als Funktion</vt:lpstr>
      <vt:lpstr>Komponente einbinden</vt:lpstr>
      <vt:lpstr>Komponente einbinden</vt:lpstr>
      <vt:lpstr>Komponenten: Properties</vt:lpstr>
      <vt:lpstr>Komponenten Verwenden</vt:lpstr>
      <vt:lpstr>Komponenten Klassen</vt:lpstr>
      <vt:lpstr>Zustand von Komponenten</vt:lpstr>
      <vt:lpstr>Beispiel: Eingabefeld</vt:lpstr>
      <vt:lpstr>Beispiel: Eingabefeld</vt:lpstr>
      <vt:lpstr>Zustand: Eingabefeld</vt:lpstr>
      <vt:lpstr>Zustand &amp; Rendering</vt:lpstr>
      <vt:lpstr>„Klassische“ Observer Lösung</vt:lpstr>
      <vt:lpstr>Ganz einfach: Alles rendern</vt:lpstr>
      <vt:lpstr>Beispiel 1: Password Formular</vt:lpstr>
      <vt:lpstr>React: Uni directional dataflow</vt:lpstr>
      <vt:lpstr>Hintergrund: Virtual Dom</vt:lpstr>
      <vt:lpstr>Hintergrund: Virtual Dom</vt:lpstr>
      <vt:lpstr>Komponentenhierarchien</vt:lpstr>
      <vt:lpstr>Kommunikation zwischen Komponenten</vt:lpstr>
      <vt:lpstr>Kommunikation: Properties</vt:lpstr>
      <vt:lpstr>Kommunikation: Events</vt:lpstr>
      <vt:lpstr>Ökosystem</vt:lpstr>
      <vt:lpstr>Zusammenfassung</vt:lpstr>
      <vt:lpstr>@nilshartmann | @DJCORDHOSE</vt:lpstr>
      <vt:lpstr>Ausblick</vt:lpstr>
      <vt:lpstr>Serverseitiges Rendern (1)</vt:lpstr>
      <vt:lpstr>Serverseitiges Rendern (2)</vt:lpstr>
      <vt:lpstr>Beispiel: Unit Tests (Ohne DOM)</vt:lpstr>
      <vt:lpstr>Beispiel: Unit Tests (Mit DOM)</vt:lpstr>
      <vt:lpstr>Beispiel: Initialisierung und Lebenszyklus</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187</cp:revision>
  <cp:lastPrinted>2016-04-19T12:51:52Z</cp:lastPrinted>
  <dcterms:created xsi:type="dcterms:W3CDTF">2016-03-28T15:59:53Z</dcterms:created>
  <dcterms:modified xsi:type="dcterms:W3CDTF">2016-06-15T09:53:18Z</dcterms:modified>
</cp:coreProperties>
</file>